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7"/>
  </p:notesMasterIdLst>
  <p:sldIdLst>
    <p:sldId id="256" r:id="rId2"/>
    <p:sldId id="258" r:id="rId3"/>
    <p:sldId id="288" r:id="rId4"/>
    <p:sldId id="289" r:id="rId5"/>
    <p:sldId id="259" r:id="rId6"/>
    <p:sldId id="260" r:id="rId7"/>
    <p:sldId id="261" r:id="rId8"/>
    <p:sldId id="290" r:id="rId9"/>
    <p:sldId id="262" r:id="rId10"/>
    <p:sldId id="263" r:id="rId11"/>
    <p:sldId id="264" r:id="rId12"/>
    <p:sldId id="265" r:id="rId13"/>
    <p:sldId id="266" r:id="rId14"/>
    <p:sldId id="268" r:id="rId15"/>
    <p:sldId id="269" r:id="rId16"/>
    <p:sldId id="270" r:id="rId17"/>
    <p:sldId id="271" r:id="rId18"/>
    <p:sldId id="272" r:id="rId19"/>
    <p:sldId id="273" r:id="rId20"/>
    <p:sldId id="274" r:id="rId21"/>
    <p:sldId id="275" r:id="rId22"/>
    <p:sldId id="291" r:id="rId23"/>
    <p:sldId id="276" r:id="rId24"/>
    <p:sldId id="277" r:id="rId25"/>
    <p:sldId id="292" r:id="rId26"/>
    <p:sldId id="279" r:id="rId27"/>
    <p:sldId id="280" r:id="rId28"/>
    <p:sldId id="281" r:id="rId29"/>
    <p:sldId id="282" r:id="rId30"/>
    <p:sldId id="283" r:id="rId31"/>
    <p:sldId id="284" r:id="rId32"/>
    <p:sldId id="285" r:id="rId33"/>
    <p:sldId id="286" r:id="rId34"/>
    <p:sldId id="293" r:id="rId35"/>
    <p:sldId id="287"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FEA21F-78A8-4B88-9A3A-0E0812C58303}" type="datetimeFigureOut">
              <a:rPr lang="en-US" smtClean="0"/>
              <a:t>10/9/2014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12B457-B70B-4C08-88AE-04580B3B400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512B457-B70B-4C08-88AE-04580B3B400D}"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FCD835A-EB79-4EFE-892D-8476A4C4EF89}" type="datetimeFigureOut">
              <a:rPr lang="en-US" smtClean="0"/>
              <a:t>10/9/2014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0F7AE4-CE66-4417-AD23-D3F151F6D12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CD835A-EB79-4EFE-892D-8476A4C4EF89}" type="datetimeFigureOut">
              <a:rPr lang="en-US" smtClean="0"/>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F7AE4-CE66-4417-AD23-D3F151F6D129}" type="slidenum">
              <a:rPr lang="en-US" smtClean="0"/>
              <a:t>‹#›</a:t>
            </a:fld>
            <a:endParaRPr lang="en-U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CD835A-EB79-4EFE-892D-8476A4C4EF89}" type="datetimeFigureOut">
              <a:rPr lang="en-US" smtClean="0"/>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F7AE4-CE66-4417-AD23-D3F151F6D129}" type="slidenum">
              <a:rPr lang="en-US" smtClean="0"/>
              <a:t>‹#›</a:t>
            </a:fld>
            <a:endParaRPr lang="en-U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FCD835A-EB79-4EFE-892D-8476A4C4EF89}" type="datetimeFigureOut">
              <a:rPr lang="en-US" smtClean="0"/>
              <a:t>10/9/2014</a:t>
            </a:fld>
            <a:endParaRPr lang="en-US"/>
          </a:p>
        </p:txBody>
      </p:sp>
      <p:sp>
        <p:nvSpPr>
          <p:cNvPr id="9" name="Slide Number Placeholder 8"/>
          <p:cNvSpPr>
            <a:spLocks noGrp="1"/>
          </p:cNvSpPr>
          <p:nvPr>
            <p:ph type="sldNum" sz="quarter" idx="15"/>
          </p:nvPr>
        </p:nvSpPr>
        <p:spPr/>
        <p:txBody>
          <a:bodyPr rtlCol="0"/>
          <a:lstStyle/>
          <a:p>
            <a:fld id="{020F7AE4-CE66-4417-AD23-D3F151F6D129}"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FCD835A-EB79-4EFE-892D-8476A4C4EF89}" type="datetimeFigureOut">
              <a:rPr lang="en-US" smtClean="0"/>
              <a:t>10/9/2014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0F7AE4-CE66-4417-AD23-D3F151F6D12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FCD835A-EB79-4EFE-892D-8476A4C4EF89}" type="datetimeFigureOut">
              <a:rPr lang="en-US" smtClean="0"/>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F7AE4-CE66-4417-AD23-D3F151F6D129}"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FCD835A-EB79-4EFE-892D-8476A4C4EF89}" type="datetimeFigureOut">
              <a:rPr lang="en-US" smtClean="0"/>
              <a:t>10/9/2014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0F7AE4-CE66-4417-AD23-D3F151F6D129}"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FCD835A-EB79-4EFE-892D-8476A4C4EF89}" type="datetimeFigureOut">
              <a:rPr lang="en-US" smtClean="0"/>
              <a:t>10/9/2014</a:t>
            </a:fld>
            <a:endParaRPr lang="en-US"/>
          </a:p>
        </p:txBody>
      </p:sp>
      <p:sp>
        <p:nvSpPr>
          <p:cNvPr id="7" name="Slide Number Placeholder 6"/>
          <p:cNvSpPr>
            <a:spLocks noGrp="1"/>
          </p:cNvSpPr>
          <p:nvPr>
            <p:ph type="sldNum" sz="quarter" idx="11"/>
          </p:nvPr>
        </p:nvSpPr>
        <p:spPr/>
        <p:txBody>
          <a:bodyPr rtlCol="0"/>
          <a:lstStyle/>
          <a:p>
            <a:fld id="{020F7AE4-CE66-4417-AD23-D3F151F6D129}"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D835A-EB79-4EFE-892D-8476A4C4EF89}" type="datetimeFigureOut">
              <a:rPr lang="en-US" smtClean="0"/>
              <a:t>10/9/2014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0F7AE4-CE66-4417-AD23-D3F151F6D129}" type="slidenum">
              <a:rPr lang="en-US" smtClean="0"/>
              <a:t>‹#›</a:t>
            </a:fld>
            <a:endParaRPr lang="en-U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FCD835A-EB79-4EFE-892D-8476A4C4EF89}" type="datetimeFigureOut">
              <a:rPr lang="en-US" smtClean="0"/>
              <a:t>10/9/2014</a:t>
            </a:fld>
            <a:endParaRPr lang="en-US"/>
          </a:p>
        </p:txBody>
      </p:sp>
      <p:sp>
        <p:nvSpPr>
          <p:cNvPr id="22" name="Slide Number Placeholder 21"/>
          <p:cNvSpPr>
            <a:spLocks noGrp="1"/>
          </p:cNvSpPr>
          <p:nvPr>
            <p:ph type="sldNum" sz="quarter" idx="15"/>
          </p:nvPr>
        </p:nvSpPr>
        <p:spPr/>
        <p:txBody>
          <a:bodyPr rtlCol="0"/>
          <a:lstStyle/>
          <a:p>
            <a:fld id="{020F7AE4-CE66-4417-AD23-D3F151F6D129}"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FCD835A-EB79-4EFE-892D-8476A4C4EF89}" type="datetimeFigureOut">
              <a:rPr lang="en-US" smtClean="0"/>
              <a:t>10/9/2014</a:t>
            </a:fld>
            <a:endParaRPr lang="en-US"/>
          </a:p>
        </p:txBody>
      </p:sp>
      <p:sp>
        <p:nvSpPr>
          <p:cNvPr id="18" name="Slide Number Placeholder 17"/>
          <p:cNvSpPr>
            <a:spLocks noGrp="1"/>
          </p:cNvSpPr>
          <p:nvPr>
            <p:ph type="sldNum" sz="quarter" idx="11"/>
          </p:nvPr>
        </p:nvSpPr>
        <p:spPr/>
        <p:txBody>
          <a:bodyPr rtlCol="0"/>
          <a:lstStyle/>
          <a:p>
            <a:fld id="{020F7AE4-CE66-4417-AD23-D3F151F6D129}"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FCD835A-EB79-4EFE-892D-8476A4C4EF89}" type="datetimeFigureOut">
              <a:rPr lang="en-US" smtClean="0"/>
              <a:t>10/9/2014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0F7AE4-CE66-4417-AD23-D3F151F6D1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p:wedge/>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aphanet.org/" TargetMode="External"/><Relationship Id="rId2" Type="http://schemas.openxmlformats.org/officeDocument/2006/relationships/hyperlink" Target="http://www.aacp.or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28600"/>
            <a:ext cx="6172200" cy="1676400"/>
          </a:xfrm>
        </p:spPr>
        <p:txBody>
          <a:bodyPr/>
          <a:lstStyle/>
          <a:p>
            <a:r>
              <a:rPr lang="en-US" dirty="0" smtClean="0"/>
              <a:t>                   WELCOME</a:t>
            </a:r>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dirty="0" smtClean="0"/>
          </a:p>
          <a:p>
            <a:r>
              <a:rPr lang="en-US" dirty="0" err="1" smtClean="0"/>
              <a:t>Pharma.D</a:t>
            </a:r>
            <a:r>
              <a:rPr lang="en-US" dirty="0" smtClean="0"/>
              <a:t> </a:t>
            </a:r>
            <a:r>
              <a:rPr lang="en-US" dirty="0" smtClean="0"/>
              <a:t>class work orientation </a:t>
            </a:r>
            <a:r>
              <a:rPr lang="en-US" dirty="0" err="1" smtClean="0"/>
              <a:t>Programme</a:t>
            </a:r>
            <a:r>
              <a:rPr lang="en-US" dirty="0" smtClean="0"/>
              <a:t> </a:t>
            </a:r>
          </a:p>
          <a:p>
            <a:endParaRPr lang="en-US" dirty="0"/>
          </a:p>
        </p:txBody>
      </p:sp>
      <p:pic>
        <p:nvPicPr>
          <p:cNvPr id="20482" name="Picture 2" descr="C:\Users\Public\Pictures\Sample Pictures\images (6).jpg"/>
          <p:cNvPicPr>
            <a:picLocks noChangeAspect="1" noChangeArrowheads="1"/>
          </p:cNvPicPr>
          <p:nvPr/>
        </p:nvPicPr>
        <p:blipFill>
          <a:blip r:embed="rId2"/>
          <a:srcRect/>
          <a:stretch>
            <a:fillRect/>
          </a:stretch>
        </p:blipFill>
        <p:spPr bwMode="auto">
          <a:xfrm>
            <a:off x="2743200" y="1676400"/>
            <a:ext cx="5334000" cy="3505199"/>
          </a:xfrm>
          <a:prstGeom prst="rect">
            <a:avLst/>
          </a:prstGeom>
          <a:noFill/>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 of </a:t>
            </a:r>
            <a:r>
              <a:rPr lang="en-US" b="1" dirty="0" err="1" smtClean="0"/>
              <a:t>Pharm</a:t>
            </a:r>
            <a:r>
              <a:rPr lang="en-US" b="1" dirty="0" smtClean="0"/>
              <a:t> D Program: : </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To </a:t>
            </a:r>
            <a:r>
              <a:rPr lang="en-US" dirty="0" smtClean="0"/>
              <a:t>manage and use resources of the health care system, in cooperation with patients, prescribers, other health care providers, and administrative and supportive personnel, to promote health; to provide, assess, and coordinate safe, accurate, and time-sensitive medication distribution; and to improve therapeutic outcomes of medication use</a:t>
            </a:r>
            <a:r>
              <a:rPr lang="en-US" dirty="0" smtClean="0"/>
              <a:t>.</a:t>
            </a:r>
          </a:p>
          <a:p>
            <a:r>
              <a:rPr lang="en-US" dirty="0" smtClean="0"/>
              <a:t> </a:t>
            </a:r>
            <a:r>
              <a:rPr lang="en-US" dirty="0" smtClean="0"/>
              <a:t>To promote health improvement, wellness, and disease prevention in co-operation with patients, communities, at-risk population, and other members of an </a:t>
            </a:r>
            <a:r>
              <a:rPr lang="en-US" dirty="0" err="1" smtClean="0"/>
              <a:t>interprofessional</a:t>
            </a:r>
            <a:r>
              <a:rPr lang="en-US" dirty="0" smtClean="0"/>
              <a:t> team of health care providers.</a:t>
            </a:r>
            <a:endParaRPr lang="en-US"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 of </a:t>
            </a:r>
            <a:r>
              <a:rPr lang="en-US" b="1" dirty="0" err="1" smtClean="0"/>
              <a:t>Pharm</a:t>
            </a:r>
            <a:r>
              <a:rPr lang="en-US" b="1" dirty="0" smtClean="0"/>
              <a:t> D Program: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To </a:t>
            </a:r>
            <a:r>
              <a:rPr lang="en-US" dirty="0" smtClean="0"/>
              <a:t>demonstrate skills in monitoring of the National Health </a:t>
            </a:r>
            <a:r>
              <a:rPr lang="en-US" dirty="0" err="1" smtClean="0"/>
              <a:t>Programmes</a:t>
            </a:r>
            <a:r>
              <a:rPr lang="en-US" dirty="0" smtClean="0"/>
              <a:t> and schemes, oriented to provide preventive and </a:t>
            </a:r>
            <a:r>
              <a:rPr lang="en-US" dirty="0" err="1" smtClean="0"/>
              <a:t>promotive</a:t>
            </a:r>
            <a:r>
              <a:rPr lang="en-US" dirty="0" smtClean="0"/>
              <a:t> health care services to the community</a:t>
            </a:r>
            <a:r>
              <a:rPr lang="en-US" dirty="0" smtClean="0"/>
              <a:t>.</a:t>
            </a:r>
          </a:p>
          <a:p>
            <a:r>
              <a:rPr lang="en-US" dirty="0" smtClean="0"/>
              <a:t> </a:t>
            </a:r>
            <a:r>
              <a:rPr lang="en-US" dirty="0" smtClean="0"/>
              <a:t>To develop leadership qualities to function effectively as a member of the health care team organized to deliver the health and family welfare services in existing socio-economic, political and cultural environment. </a:t>
            </a:r>
            <a:endParaRPr lang="en-US" dirty="0" smtClean="0"/>
          </a:p>
          <a:p>
            <a:r>
              <a:rPr lang="en-US" dirty="0" smtClean="0"/>
              <a:t>To </a:t>
            </a:r>
            <a:r>
              <a:rPr lang="en-US" dirty="0" smtClean="0"/>
              <a:t>communicate effectively with patients and the community.</a:t>
            </a:r>
            <a:endParaRPr lang="en-US"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DURATION OF COURSE: </a:t>
            </a:r>
            <a:br>
              <a:rPr lang="en-US" b="1" dirty="0" smtClean="0"/>
            </a:br>
            <a:endParaRPr lang="en-US" dirty="0"/>
          </a:p>
        </p:txBody>
      </p:sp>
      <p:sp>
        <p:nvSpPr>
          <p:cNvPr id="3" name="Content Placeholder 2"/>
          <p:cNvSpPr>
            <a:spLocks noGrp="1"/>
          </p:cNvSpPr>
          <p:nvPr>
            <p:ph sz="quarter" idx="1"/>
          </p:nvPr>
        </p:nvSpPr>
        <p:spPr/>
        <p:txBody>
          <a:bodyPr/>
          <a:lstStyle/>
          <a:p>
            <a:r>
              <a:rPr lang="en-US" b="1" dirty="0" smtClean="0"/>
              <a:t>DURATION OF COURSE: </a:t>
            </a:r>
          </a:p>
          <a:p>
            <a:r>
              <a:rPr lang="en-US" dirty="0" smtClean="0"/>
              <a:t>DURATION OF COURSE </a:t>
            </a:r>
          </a:p>
          <a:p>
            <a:endParaRPr lang="en-US" dirty="0"/>
          </a:p>
        </p:txBody>
      </p:sp>
      <p:pic>
        <p:nvPicPr>
          <p:cNvPr id="7170" name="Picture 2" descr="C:\Users\Public\Pictures\Sample Pictures\Journey.jpg"/>
          <p:cNvPicPr>
            <a:picLocks noChangeAspect="1" noChangeArrowheads="1"/>
          </p:cNvPicPr>
          <p:nvPr/>
        </p:nvPicPr>
        <p:blipFill>
          <a:blip r:embed="rId2"/>
          <a:srcRect/>
          <a:stretch>
            <a:fillRect/>
          </a:stretch>
        </p:blipFill>
        <p:spPr bwMode="auto">
          <a:xfrm>
            <a:off x="457200" y="1219200"/>
            <a:ext cx="7543800" cy="4876800"/>
          </a:xfrm>
          <a:prstGeom prst="rect">
            <a:avLst/>
          </a:prstGeom>
          <a:noFill/>
        </p:spPr>
      </p:pic>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Duration of the course:: </a:t>
            </a:r>
            <a:br>
              <a:rPr lang="en-US" b="1" dirty="0" smtClean="0"/>
            </a:br>
            <a:endParaRPr lang="en-US" dirty="0"/>
          </a:p>
        </p:txBody>
      </p:sp>
      <p:sp>
        <p:nvSpPr>
          <p:cNvPr id="3" name="Content Placeholder 2"/>
          <p:cNvSpPr>
            <a:spLocks noGrp="1"/>
          </p:cNvSpPr>
          <p:nvPr>
            <p:ph sz="quarter" idx="1"/>
          </p:nvPr>
        </p:nvSpPr>
        <p:spPr/>
        <p:txBody>
          <a:bodyPr/>
          <a:lstStyle/>
          <a:p>
            <a:r>
              <a:rPr lang="en-US" dirty="0" err="1" smtClean="0"/>
              <a:t>Pharm.D</a:t>
            </a:r>
            <a:r>
              <a:rPr lang="en-US" dirty="0" smtClean="0"/>
              <a:t> </a:t>
            </a:r>
            <a:r>
              <a:rPr lang="en-US" dirty="0" smtClean="0"/>
              <a:t>: The duration of the course shall be six academic years (five years of study and one year of internship or residency) full time with each academic year spread over a period of not less than two hundred working days. </a:t>
            </a:r>
            <a:endParaRPr lang="en-US" dirty="0" smtClean="0"/>
          </a:p>
          <a:p>
            <a:r>
              <a:rPr lang="en-US" dirty="0" smtClean="0"/>
              <a:t>The </a:t>
            </a:r>
            <a:r>
              <a:rPr lang="en-US" dirty="0" smtClean="0"/>
              <a:t>period of six years duration is divided into two phases</a:t>
            </a:r>
            <a:endParaRPr lang="en-US"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Duration of the course::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Phase </a:t>
            </a:r>
            <a:r>
              <a:rPr lang="en-US" dirty="0" smtClean="0"/>
              <a:t>I </a:t>
            </a:r>
            <a:endParaRPr lang="en-US" dirty="0" smtClean="0"/>
          </a:p>
          <a:p>
            <a:pPr>
              <a:buNone/>
            </a:pPr>
            <a:r>
              <a:rPr lang="en-US" dirty="0" smtClean="0"/>
              <a:t> </a:t>
            </a:r>
            <a:r>
              <a:rPr lang="en-US" dirty="0" smtClean="0"/>
              <a:t>  consisting </a:t>
            </a:r>
            <a:r>
              <a:rPr lang="en-US" dirty="0" smtClean="0"/>
              <a:t>of First, Second, Third, Fourth and Fifth academic year. </a:t>
            </a:r>
            <a:endParaRPr lang="en-US" dirty="0" smtClean="0"/>
          </a:p>
          <a:p>
            <a:pPr>
              <a:buNone/>
            </a:pPr>
            <a:r>
              <a:rPr lang="en-US" dirty="0" smtClean="0"/>
              <a:t> </a:t>
            </a:r>
            <a:r>
              <a:rPr lang="en-US" dirty="0" smtClean="0"/>
              <a:t> Phase </a:t>
            </a:r>
            <a:r>
              <a:rPr lang="en-US" dirty="0" smtClean="0"/>
              <a:t>II </a:t>
            </a:r>
            <a:endParaRPr lang="en-US" dirty="0" smtClean="0"/>
          </a:p>
          <a:p>
            <a:pPr>
              <a:buNone/>
            </a:pPr>
            <a:r>
              <a:rPr lang="en-US" dirty="0" smtClean="0"/>
              <a:t> </a:t>
            </a:r>
            <a:r>
              <a:rPr lang="en-US" dirty="0" smtClean="0"/>
              <a:t>  consisting </a:t>
            </a:r>
            <a:r>
              <a:rPr lang="en-US" dirty="0" smtClean="0"/>
              <a:t>of internship or residency training during sixth year involving posting in </a:t>
            </a:r>
            <a:r>
              <a:rPr lang="en-US" dirty="0" err="1" smtClean="0"/>
              <a:t>speciality</a:t>
            </a:r>
            <a:r>
              <a:rPr lang="en-US" dirty="0" smtClean="0"/>
              <a:t> units. It is a phase of training wherein a student is exposed to actual pharmacy practice or clinical pharmacy services and acquires skill under supervision so that he or she may become capable of functioning independently.</a:t>
            </a:r>
            <a:endParaRPr lang="en-US"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Subjects in each year: : </a:t>
            </a:r>
            <a:br>
              <a:rPr lang="en-US" b="1" dirty="0" smtClean="0"/>
            </a:br>
            <a:endParaRPr lang="en-US" dirty="0"/>
          </a:p>
        </p:txBody>
      </p:sp>
      <p:pic>
        <p:nvPicPr>
          <p:cNvPr id="8194" name="Picture 2" descr="C:\Users\Public\Pictures\Sample Pictures\images (2).jpg"/>
          <p:cNvPicPr>
            <a:picLocks noGrp="1" noChangeAspect="1" noChangeArrowheads="1"/>
          </p:cNvPicPr>
          <p:nvPr>
            <p:ph sz="quarter" idx="1"/>
          </p:nvPr>
        </p:nvPicPr>
        <p:blipFill>
          <a:blip r:embed="rId2"/>
          <a:srcRect/>
          <a:stretch>
            <a:fillRect/>
          </a:stretch>
        </p:blipFill>
        <p:spPr bwMode="auto">
          <a:xfrm>
            <a:off x="685800" y="1371600"/>
            <a:ext cx="7315200" cy="4495799"/>
          </a:xfrm>
          <a:prstGeom prst="rect">
            <a:avLst/>
          </a:prstGeom>
          <a:noFill/>
        </p:spPr>
      </p:pic>
      <p:sp>
        <p:nvSpPr>
          <p:cNvPr id="5" name="Rectangle 4"/>
          <p:cNvSpPr/>
          <p:nvPr/>
        </p:nvSpPr>
        <p:spPr>
          <a:xfrm>
            <a:off x="2438400" y="3258235"/>
            <a:ext cx="4572000" cy="369332"/>
          </a:xfrm>
          <a:prstGeom prst="rect">
            <a:avLst/>
          </a:prstGeom>
        </p:spPr>
        <p:txBody>
          <a:bodyPr>
            <a:spAutoFit/>
          </a:bodyPr>
          <a:lstStyle/>
          <a:p>
            <a:endParaRPr lang="en-US" dirty="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First year Pharm. D: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Human </a:t>
            </a:r>
            <a:r>
              <a:rPr lang="en-US" dirty="0" smtClean="0"/>
              <a:t>Anatomy and Physiology </a:t>
            </a:r>
            <a:endParaRPr lang="en-US" dirty="0" smtClean="0"/>
          </a:p>
          <a:p>
            <a:pPr>
              <a:buNone/>
            </a:pPr>
            <a:endParaRPr lang="en-US" dirty="0" smtClean="0"/>
          </a:p>
          <a:p>
            <a:r>
              <a:rPr lang="en-US" dirty="0" smtClean="0"/>
              <a:t>Pharmaceutics </a:t>
            </a:r>
            <a:r>
              <a:rPr lang="en-US" dirty="0" smtClean="0"/>
              <a:t>Medicinal Biochemistry </a:t>
            </a:r>
            <a:endParaRPr lang="en-US" dirty="0" smtClean="0"/>
          </a:p>
          <a:p>
            <a:pPr>
              <a:buNone/>
            </a:pPr>
            <a:endParaRPr lang="en-US" dirty="0" smtClean="0"/>
          </a:p>
          <a:p>
            <a:r>
              <a:rPr lang="en-US" dirty="0" smtClean="0"/>
              <a:t>Pharmaceutical </a:t>
            </a:r>
            <a:r>
              <a:rPr lang="en-US" dirty="0" smtClean="0"/>
              <a:t>Organic Chemistry </a:t>
            </a:r>
            <a:endParaRPr lang="en-US" dirty="0" smtClean="0"/>
          </a:p>
          <a:p>
            <a:pPr>
              <a:buNone/>
            </a:pPr>
            <a:endParaRPr lang="en-US" dirty="0" smtClean="0"/>
          </a:p>
          <a:p>
            <a:r>
              <a:rPr lang="en-US" dirty="0" smtClean="0"/>
              <a:t>Pharmaceutical </a:t>
            </a:r>
            <a:r>
              <a:rPr lang="en-US" dirty="0" smtClean="0"/>
              <a:t>Inorganic Chemistry </a:t>
            </a:r>
            <a:endParaRPr lang="en-US" dirty="0" smtClean="0"/>
          </a:p>
          <a:p>
            <a:pPr>
              <a:buNone/>
            </a:pPr>
            <a:endParaRPr lang="en-US" dirty="0" smtClean="0"/>
          </a:p>
          <a:p>
            <a:r>
              <a:rPr lang="en-US" dirty="0" smtClean="0"/>
              <a:t>Remedial </a:t>
            </a:r>
            <a:r>
              <a:rPr lang="en-US" dirty="0" smtClean="0"/>
              <a:t>Mathematics/ Biology.</a:t>
            </a:r>
            <a:endParaRPr lang="en-US" dirty="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Second Year Pharm. D: : </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Pathophysiology</a:t>
            </a:r>
            <a:endParaRPr lang="en-US" dirty="0" smtClean="0"/>
          </a:p>
          <a:p>
            <a:endParaRPr lang="en-US" dirty="0" smtClean="0"/>
          </a:p>
          <a:p>
            <a:r>
              <a:rPr lang="en-US" dirty="0" smtClean="0"/>
              <a:t> </a:t>
            </a:r>
            <a:r>
              <a:rPr lang="en-US" dirty="0" smtClean="0"/>
              <a:t>Pharmaceutical </a:t>
            </a:r>
            <a:r>
              <a:rPr lang="en-US" dirty="0" smtClean="0"/>
              <a:t>Microbiology</a:t>
            </a:r>
          </a:p>
          <a:p>
            <a:endParaRPr lang="en-US" dirty="0" smtClean="0"/>
          </a:p>
          <a:p>
            <a:r>
              <a:rPr lang="en-US" dirty="0" smtClean="0"/>
              <a:t> </a:t>
            </a:r>
            <a:r>
              <a:rPr lang="en-US" dirty="0" err="1" smtClean="0"/>
              <a:t>Pharmacognosy</a:t>
            </a:r>
            <a:r>
              <a:rPr lang="en-US" dirty="0" smtClean="0"/>
              <a:t> &amp; </a:t>
            </a:r>
            <a:r>
              <a:rPr lang="en-US" dirty="0" err="1" smtClean="0"/>
              <a:t>Phytopharmaceuticals</a:t>
            </a:r>
            <a:r>
              <a:rPr lang="en-US" dirty="0" smtClean="0"/>
              <a:t> </a:t>
            </a:r>
            <a:endParaRPr lang="en-US" dirty="0" smtClean="0"/>
          </a:p>
          <a:p>
            <a:endParaRPr lang="en-US" dirty="0" smtClean="0"/>
          </a:p>
          <a:p>
            <a:r>
              <a:rPr lang="en-US" dirty="0" smtClean="0"/>
              <a:t>Pharmacology-I </a:t>
            </a:r>
          </a:p>
          <a:p>
            <a:endParaRPr lang="en-US" dirty="0" smtClean="0"/>
          </a:p>
          <a:p>
            <a:r>
              <a:rPr lang="en-US" dirty="0" smtClean="0"/>
              <a:t>Community Pharmacy</a:t>
            </a:r>
          </a:p>
          <a:p>
            <a:pPr>
              <a:buNone/>
            </a:pPr>
            <a:endParaRPr lang="en-US" dirty="0" smtClean="0"/>
          </a:p>
          <a:p>
            <a:r>
              <a:rPr lang="en-US" dirty="0" smtClean="0"/>
              <a:t> </a:t>
            </a:r>
            <a:r>
              <a:rPr lang="en-US" dirty="0" err="1" smtClean="0"/>
              <a:t>Pharmacotherapeutics</a:t>
            </a:r>
            <a:r>
              <a:rPr lang="en-US" dirty="0" smtClean="0"/>
              <a:t>-I.</a:t>
            </a:r>
            <a:endParaRPr lang="en-US" dirty="0"/>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Third Year Pharm. D: : </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dirty="0" smtClean="0"/>
              <a:t>Pharmacology-II </a:t>
            </a:r>
          </a:p>
          <a:p>
            <a:endParaRPr lang="en-US" dirty="0" smtClean="0"/>
          </a:p>
          <a:p>
            <a:r>
              <a:rPr lang="en-US" dirty="0" smtClean="0"/>
              <a:t>Pharmaceutical </a:t>
            </a:r>
            <a:r>
              <a:rPr lang="en-US" dirty="0" smtClean="0"/>
              <a:t>Analysis </a:t>
            </a:r>
            <a:endParaRPr lang="en-US" dirty="0" smtClean="0"/>
          </a:p>
          <a:p>
            <a:endParaRPr lang="en-US" dirty="0" smtClean="0"/>
          </a:p>
          <a:p>
            <a:r>
              <a:rPr lang="en-US" dirty="0" err="1" smtClean="0"/>
              <a:t>Pharmacotherapeutics</a:t>
            </a:r>
            <a:r>
              <a:rPr lang="en-US" dirty="0" smtClean="0"/>
              <a:t>-II </a:t>
            </a:r>
          </a:p>
          <a:p>
            <a:endParaRPr lang="en-US" dirty="0" smtClean="0"/>
          </a:p>
          <a:p>
            <a:r>
              <a:rPr lang="en-US" dirty="0" smtClean="0"/>
              <a:t>Pharmaceutical </a:t>
            </a:r>
            <a:r>
              <a:rPr lang="en-US" dirty="0" smtClean="0"/>
              <a:t>Jurisprudence </a:t>
            </a:r>
            <a:endParaRPr lang="en-US" dirty="0" smtClean="0"/>
          </a:p>
          <a:p>
            <a:endParaRPr lang="en-US" dirty="0" smtClean="0"/>
          </a:p>
          <a:p>
            <a:r>
              <a:rPr lang="en-US" dirty="0" smtClean="0"/>
              <a:t>Medicinal </a:t>
            </a:r>
            <a:r>
              <a:rPr lang="en-US" dirty="0" smtClean="0"/>
              <a:t>Chemistry </a:t>
            </a:r>
            <a:endParaRPr lang="en-US" dirty="0" smtClean="0"/>
          </a:p>
          <a:p>
            <a:pPr>
              <a:buNone/>
            </a:pPr>
            <a:endParaRPr lang="en-US" dirty="0" smtClean="0"/>
          </a:p>
          <a:p>
            <a:r>
              <a:rPr lang="en-US" dirty="0" smtClean="0"/>
              <a:t>Pharmaceutical </a:t>
            </a:r>
            <a:r>
              <a:rPr lang="en-US" dirty="0" smtClean="0"/>
              <a:t>Formulations.</a:t>
            </a:r>
            <a:endParaRPr lang="en-US"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Fourth Year Pharm. D: : </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dirty="0" smtClean="0"/>
              <a:t>· </a:t>
            </a:r>
            <a:r>
              <a:rPr lang="en-US" dirty="0" err="1" smtClean="0"/>
              <a:t>Pharmacotherapeutics</a:t>
            </a:r>
            <a:r>
              <a:rPr lang="en-US" dirty="0" smtClean="0"/>
              <a:t> -III </a:t>
            </a:r>
            <a:r>
              <a:rPr lang="en-US" dirty="0" smtClean="0"/>
              <a:t>·</a:t>
            </a:r>
          </a:p>
          <a:p>
            <a:endParaRPr lang="en-US" dirty="0" smtClean="0"/>
          </a:p>
          <a:p>
            <a:r>
              <a:rPr lang="en-US" dirty="0" smtClean="0"/>
              <a:t> </a:t>
            </a:r>
            <a:r>
              <a:rPr lang="en-US" dirty="0" smtClean="0"/>
              <a:t>Hospital Pharmacy · </a:t>
            </a:r>
            <a:endParaRPr lang="en-US" dirty="0" smtClean="0"/>
          </a:p>
          <a:p>
            <a:endParaRPr lang="en-US" dirty="0" smtClean="0"/>
          </a:p>
          <a:p>
            <a:r>
              <a:rPr lang="en-US" dirty="0" smtClean="0"/>
              <a:t>Clinical </a:t>
            </a:r>
            <a:r>
              <a:rPr lang="en-US" dirty="0" smtClean="0"/>
              <a:t>Pharmacy · </a:t>
            </a:r>
            <a:endParaRPr lang="en-US" dirty="0" smtClean="0"/>
          </a:p>
          <a:p>
            <a:endParaRPr lang="en-US" dirty="0" smtClean="0"/>
          </a:p>
          <a:p>
            <a:r>
              <a:rPr lang="en-US" dirty="0" smtClean="0"/>
              <a:t>Biostatistics </a:t>
            </a:r>
            <a:r>
              <a:rPr lang="en-US" dirty="0" smtClean="0"/>
              <a:t>&amp; Research Methodology </a:t>
            </a:r>
            <a:r>
              <a:rPr lang="en-US" dirty="0" smtClean="0"/>
              <a:t>·</a:t>
            </a:r>
          </a:p>
          <a:p>
            <a:endParaRPr lang="en-US" dirty="0" smtClean="0"/>
          </a:p>
          <a:p>
            <a:r>
              <a:rPr lang="en-US" dirty="0" smtClean="0"/>
              <a:t> </a:t>
            </a:r>
            <a:r>
              <a:rPr lang="en-US" dirty="0" err="1" smtClean="0"/>
              <a:t>Biopharmaceutics</a:t>
            </a:r>
            <a:r>
              <a:rPr lang="en-US" dirty="0" smtClean="0"/>
              <a:t> &amp; Pharmacokinetics </a:t>
            </a:r>
            <a:r>
              <a:rPr lang="en-US" dirty="0" smtClean="0"/>
              <a:t>·</a:t>
            </a:r>
          </a:p>
          <a:p>
            <a:pPr>
              <a:buNone/>
            </a:pPr>
            <a:endParaRPr lang="en-US" dirty="0" smtClean="0"/>
          </a:p>
          <a:p>
            <a:r>
              <a:rPr lang="en-US" dirty="0" smtClean="0"/>
              <a:t> </a:t>
            </a:r>
            <a:r>
              <a:rPr lang="en-US" dirty="0" smtClean="0"/>
              <a:t>Clinical Toxicology</a:t>
            </a:r>
            <a:endParaRPr lang="en-US"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normAutofit/>
          </a:bodyPr>
          <a:lstStyle/>
          <a:p>
            <a:r>
              <a:rPr lang="en-US" b="1" dirty="0" smtClean="0"/>
              <a:t/>
            </a:r>
            <a:br>
              <a:rPr lang="en-US" b="1" dirty="0" smtClean="0"/>
            </a:br>
            <a:endParaRPr lang="en-US" dirty="0"/>
          </a:p>
        </p:txBody>
      </p:sp>
      <p:pic>
        <p:nvPicPr>
          <p:cNvPr id="1026" name="Picture 2" descr="C:\Users\Public\Pictures\Sample Pictures\slider1.png"/>
          <p:cNvPicPr>
            <a:picLocks noGrp="1" noChangeAspect="1" noChangeArrowheads="1"/>
          </p:cNvPicPr>
          <p:nvPr>
            <p:ph sz="quarter" idx="1"/>
          </p:nvPr>
        </p:nvPicPr>
        <p:blipFill>
          <a:blip r:embed="rId3"/>
          <a:srcRect/>
          <a:stretch>
            <a:fillRect/>
          </a:stretch>
        </p:blipFill>
        <p:spPr bwMode="auto">
          <a:xfrm>
            <a:off x="457200" y="1295399"/>
            <a:ext cx="8229600" cy="4114801"/>
          </a:xfrm>
          <a:prstGeom prst="rect">
            <a:avLst/>
          </a:prstGeom>
          <a:noFill/>
        </p:spPr>
      </p:pic>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Fifth Year Pharm. D: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 </a:t>
            </a:r>
            <a:r>
              <a:rPr lang="en-US" dirty="0" smtClean="0"/>
              <a:t>Clinical </a:t>
            </a:r>
            <a:r>
              <a:rPr lang="en-US" dirty="0" smtClean="0"/>
              <a:t>Research</a:t>
            </a:r>
          </a:p>
          <a:p>
            <a:endParaRPr lang="en-US" dirty="0" smtClean="0"/>
          </a:p>
          <a:p>
            <a:r>
              <a:rPr lang="en-US" dirty="0" smtClean="0"/>
              <a:t> </a:t>
            </a:r>
            <a:r>
              <a:rPr lang="en-US" dirty="0" err="1" smtClean="0"/>
              <a:t>Pharmacoepidemiology</a:t>
            </a:r>
            <a:r>
              <a:rPr lang="en-US" dirty="0" smtClean="0"/>
              <a:t> and </a:t>
            </a:r>
            <a:r>
              <a:rPr lang="en-US" dirty="0" err="1" smtClean="0"/>
              <a:t>Pharmacoeconomics</a:t>
            </a:r>
            <a:endParaRPr lang="en-US" dirty="0" smtClean="0"/>
          </a:p>
          <a:p>
            <a:endParaRPr lang="en-US" dirty="0" smtClean="0"/>
          </a:p>
          <a:p>
            <a:r>
              <a:rPr lang="en-US" dirty="0" smtClean="0"/>
              <a:t> </a:t>
            </a:r>
            <a:r>
              <a:rPr lang="en-US" dirty="0" smtClean="0"/>
              <a:t>Clinical Pharmacokinetics &amp; </a:t>
            </a:r>
            <a:r>
              <a:rPr lang="en-US" dirty="0" err="1" smtClean="0"/>
              <a:t>Pharmacotherapeutic</a:t>
            </a:r>
            <a:r>
              <a:rPr lang="en-US" dirty="0" smtClean="0"/>
              <a:t> Drug Monitoring </a:t>
            </a:r>
            <a:endParaRPr lang="en-US" dirty="0" smtClean="0"/>
          </a:p>
          <a:p>
            <a:endParaRPr lang="en-US" dirty="0" smtClean="0"/>
          </a:p>
          <a:p>
            <a:r>
              <a:rPr lang="en-US" dirty="0" smtClean="0"/>
              <a:t>Clerkship </a:t>
            </a:r>
          </a:p>
          <a:p>
            <a:pPr>
              <a:buNone/>
            </a:pPr>
            <a:endParaRPr lang="en-US" dirty="0" smtClean="0"/>
          </a:p>
          <a:p>
            <a:r>
              <a:rPr lang="en-US" dirty="0" smtClean="0"/>
              <a:t>Project </a:t>
            </a:r>
            <a:r>
              <a:rPr lang="en-US" dirty="0" smtClean="0"/>
              <a:t>work (Six Months).</a:t>
            </a:r>
            <a:endParaRPr lang="en-US" dirty="0"/>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Sixth Year Pharm. D: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Internship </a:t>
            </a:r>
            <a:r>
              <a:rPr lang="en-US" dirty="0" smtClean="0"/>
              <a:t>or residency training including postings in </a:t>
            </a:r>
            <a:r>
              <a:rPr lang="en-US" dirty="0" err="1" smtClean="0"/>
              <a:t>speciality</a:t>
            </a:r>
            <a:r>
              <a:rPr lang="en-US" dirty="0" smtClean="0"/>
              <a:t> units. </a:t>
            </a:r>
            <a:endParaRPr lang="en-US" dirty="0" smtClean="0"/>
          </a:p>
          <a:p>
            <a:endParaRPr lang="en-US" dirty="0" smtClean="0"/>
          </a:p>
          <a:p>
            <a:r>
              <a:rPr lang="en-US" dirty="0" smtClean="0"/>
              <a:t>Student </a:t>
            </a:r>
            <a:r>
              <a:rPr lang="en-US" dirty="0" smtClean="0"/>
              <a:t>should independently provide the clinical pharmacy services to the allotted wards</a:t>
            </a:r>
            <a:r>
              <a:rPr lang="en-US" dirty="0" smtClean="0"/>
              <a:t>.</a:t>
            </a:r>
          </a:p>
          <a:p>
            <a:pPr>
              <a:buNone/>
            </a:pPr>
            <a:endParaRPr lang="en-US" dirty="0" smtClean="0"/>
          </a:p>
          <a:p>
            <a:r>
              <a:rPr lang="en-US" dirty="0" smtClean="0"/>
              <a:t> </a:t>
            </a:r>
            <a:r>
              <a:rPr lang="en-US" dirty="0" smtClean="0"/>
              <a:t>Six months in General Medicine department, Two months each in three other </a:t>
            </a:r>
            <a:r>
              <a:rPr lang="en-US" dirty="0" err="1" smtClean="0"/>
              <a:t>speciality</a:t>
            </a:r>
            <a:r>
              <a:rPr lang="en-US" dirty="0" smtClean="0"/>
              <a:t> departments </a:t>
            </a:r>
          </a:p>
          <a:p>
            <a:endParaRPr lang="en-US" dirty="0"/>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CAREER OPPURTUNITIES : </a:t>
            </a:r>
            <a:br>
              <a:rPr lang="en-US" b="1" dirty="0" smtClean="0"/>
            </a:br>
            <a:endParaRPr lang="en-US" dirty="0"/>
          </a:p>
        </p:txBody>
      </p:sp>
      <p:pic>
        <p:nvPicPr>
          <p:cNvPr id="9218" name="Picture 2" descr="C:\Users\Public\Pictures\Sample Pictures\download (2).jpg"/>
          <p:cNvPicPr>
            <a:picLocks noGrp="1" noChangeAspect="1" noChangeArrowheads="1"/>
          </p:cNvPicPr>
          <p:nvPr>
            <p:ph sz="quarter" idx="1"/>
          </p:nvPr>
        </p:nvPicPr>
        <p:blipFill>
          <a:blip r:embed="rId2"/>
          <a:stretch>
            <a:fillRect/>
          </a:stretch>
        </p:blipFill>
        <p:spPr bwMode="auto">
          <a:xfrm>
            <a:off x="3357562" y="2660650"/>
            <a:ext cx="1666875" cy="2752725"/>
          </a:xfrm>
          <a:prstGeom prst="rect">
            <a:avLst/>
          </a:prstGeom>
          <a:noFill/>
        </p:spPr>
      </p:pic>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CAREER OPPURTUNITIES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The </a:t>
            </a:r>
            <a:r>
              <a:rPr lang="en-US" dirty="0" smtClean="0"/>
              <a:t>role of a pharmacist has changed drastically over the years with the constant expansion of health care </a:t>
            </a:r>
            <a:r>
              <a:rPr lang="en-US" dirty="0" err="1" smtClean="0"/>
              <a:t>programmes</a:t>
            </a:r>
            <a:r>
              <a:rPr lang="en-US" dirty="0" smtClean="0"/>
              <a:t> and the increasing need for quality pharmaceutical care</a:t>
            </a:r>
            <a:r>
              <a:rPr lang="en-US" dirty="0" smtClean="0"/>
              <a:t>.</a:t>
            </a:r>
          </a:p>
          <a:p>
            <a:pPr>
              <a:buNone/>
            </a:pPr>
            <a:endParaRPr lang="en-US" dirty="0" smtClean="0"/>
          </a:p>
          <a:p>
            <a:r>
              <a:rPr lang="en-US" dirty="0" smtClean="0"/>
              <a:t> </a:t>
            </a:r>
            <a:r>
              <a:rPr lang="en-US" dirty="0" smtClean="0"/>
              <a:t>The growth of this sectors has thrown up diverse career options that include Community Pharmacy, Geriatric Pharmacy, Home Health Care, Hospital Pharmacy, Governmental agencies, Managed care, </a:t>
            </a:r>
            <a:r>
              <a:rPr lang="en-US" dirty="0" err="1" smtClean="0"/>
              <a:t>Pharmacoeconomics</a:t>
            </a:r>
            <a:r>
              <a:rPr lang="en-US" dirty="0" smtClean="0"/>
              <a:t>, Pharmacy education apart from Pharmaceutical industry.</a:t>
            </a:r>
            <a:endParaRPr lang="en-US" dirty="0"/>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CAREER OPPURTUNITIES : </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a:t>
            </a:r>
            <a:r>
              <a:rPr lang="en-US" dirty="0" smtClean="0"/>
              <a:t>following are some of the numerous and diverse career options available to </a:t>
            </a:r>
            <a:r>
              <a:rPr lang="en-US" dirty="0" err="1" smtClean="0"/>
              <a:t>Pharm.D</a:t>
            </a:r>
            <a:r>
              <a:rPr lang="en-US" dirty="0" smtClean="0"/>
              <a:t> . graduates: </a:t>
            </a:r>
            <a:endParaRPr lang="en-US" dirty="0" smtClean="0"/>
          </a:p>
          <a:p>
            <a:r>
              <a:rPr lang="en-US" dirty="0" smtClean="0"/>
              <a:t>Community Pharmacy</a:t>
            </a:r>
          </a:p>
          <a:p>
            <a:r>
              <a:rPr lang="en-US" dirty="0" smtClean="0"/>
              <a:t> </a:t>
            </a:r>
            <a:r>
              <a:rPr lang="en-US" dirty="0" smtClean="0"/>
              <a:t>Geriatric </a:t>
            </a:r>
            <a:r>
              <a:rPr lang="en-US" dirty="0" smtClean="0"/>
              <a:t>Pharmacy</a:t>
            </a:r>
          </a:p>
          <a:p>
            <a:r>
              <a:rPr lang="en-US" dirty="0" smtClean="0"/>
              <a:t> </a:t>
            </a:r>
            <a:r>
              <a:rPr lang="en-US" dirty="0" smtClean="0"/>
              <a:t>Governmental Agencies </a:t>
            </a:r>
            <a:endParaRPr lang="en-US" dirty="0" smtClean="0"/>
          </a:p>
          <a:p>
            <a:r>
              <a:rPr lang="en-US" dirty="0" smtClean="0"/>
              <a:t>Home </a:t>
            </a:r>
            <a:r>
              <a:rPr lang="en-US" dirty="0" smtClean="0"/>
              <a:t>Health </a:t>
            </a:r>
            <a:r>
              <a:rPr lang="en-US" dirty="0" smtClean="0"/>
              <a:t>Care</a:t>
            </a:r>
          </a:p>
          <a:p>
            <a:r>
              <a:rPr lang="en-US" dirty="0" smtClean="0"/>
              <a:t> </a:t>
            </a:r>
            <a:r>
              <a:rPr lang="en-US" dirty="0" smtClean="0"/>
              <a:t>Hospital Pharmacy </a:t>
            </a:r>
            <a:endParaRPr lang="en-US" dirty="0" smtClean="0"/>
          </a:p>
          <a:p>
            <a:r>
              <a:rPr lang="en-US" dirty="0" smtClean="0"/>
              <a:t>Managed </a:t>
            </a:r>
            <a:r>
              <a:rPr lang="en-US" dirty="0" smtClean="0"/>
              <a:t>Care Pharmaceutical Industry </a:t>
            </a:r>
            <a:endParaRPr lang="en-US" dirty="0" smtClean="0"/>
          </a:p>
          <a:p>
            <a:r>
              <a:rPr lang="en-US" dirty="0" err="1" smtClean="0"/>
              <a:t>Pharmacoeconomics</a:t>
            </a:r>
            <a:r>
              <a:rPr lang="en-US" dirty="0" smtClean="0"/>
              <a:t> </a:t>
            </a:r>
          </a:p>
          <a:p>
            <a:r>
              <a:rPr lang="en-US" dirty="0" smtClean="0"/>
              <a:t>Pharmacy Education</a:t>
            </a:r>
          </a:p>
          <a:p>
            <a:r>
              <a:rPr lang="en-US" dirty="0" smtClean="0"/>
              <a:t> </a:t>
            </a:r>
            <a:r>
              <a:rPr lang="en-US" dirty="0" smtClean="0"/>
              <a:t>Specialized Area Opportunities</a:t>
            </a:r>
            <a:endParaRPr lang="en-US" dirty="0"/>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CAREER OPPURTUNITIES : </a:t>
            </a:r>
            <a:br>
              <a:rPr lang="en-US" b="1" dirty="0" smtClean="0"/>
            </a:br>
            <a:endParaRPr lang="en-US" dirty="0"/>
          </a:p>
        </p:txBody>
      </p:sp>
      <p:pic>
        <p:nvPicPr>
          <p:cNvPr id="10242" name="Picture 2" descr="C:\Users\Public\Pictures\Sample Pictures\images (3).jpg"/>
          <p:cNvPicPr>
            <a:picLocks noGrp="1" noChangeAspect="1" noChangeArrowheads="1"/>
          </p:cNvPicPr>
          <p:nvPr>
            <p:ph sz="quarter" idx="1"/>
          </p:nvPr>
        </p:nvPicPr>
        <p:blipFill>
          <a:blip r:embed="rId2"/>
          <a:srcRect/>
          <a:stretch>
            <a:fillRect/>
          </a:stretch>
        </p:blipFill>
        <p:spPr bwMode="auto">
          <a:xfrm>
            <a:off x="533400" y="1447800"/>
            <a:ext cx="7467600" cy="4572000"/>
          </a:xfrm>
          <a:prstGeom prst="rect">
            <a:avLst/>
          </a:prstGeom>
          <a:noFill/>
        </p:spPr>
      </p:pic>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Academia : </a:t>
            </a:r>
            <a:br>
              <a:rPr lang="en-US" b="1" dirty="0" smtClean="0"/>
            </a:br>
            <a:endParaRPr lang="en-US" dirty="0"/>
          </a:p>
        </p:txBody>
      </p:sp>
      <p:sp>
        <p:nvSpPr>
          <p:cNvPr id="3" name="Content Placeholder 2"/>
          <p:cNvSpPr>
            <a:spLocks noGrp="1"/>
          </p:cNvSpPr>
          <p:nvPr>
            <p:ph sz="quarter" idx="1"/>
          </p:nvPr>
        </p:nvSpPr>
        <p:spPr/>
        <p:txBody>
          <a:bodyPr>
            <a:normAutofit/>
          </a:bodyPr>
          <a:lstStyle/>
          <a:p>
            <a:endParaRPr lang="en-US" dirty="0" smtClean="0"/>
          </a:p>
          <a:p>
            <a:pPr>
              <a:buNone/>
            </a:pPr>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Academia </a:t>
            </a:r>
            <a:r>
              <a:rPr lang="en-US" dirty="0" smtClean="0"/>
              <a:t>Opportunities include administration, teaching, research and clinical services </a:t>
            </a:r>
          </a:p>
          <a:p>
            <a:endParaRPr lang="en-US" dirty="0"/>
          </a:p>
        </p:txBody>
      </p:sp>
      <p:pic>
        <p:nvPicPr>
          <p:cNvPr id="11266" name="Picture 2" descr="C:\Users\Public\Pictures\Sample Pictures\download (3).jpg"/>
          <p:cNvPicPr>
            <a:picLocks noChangeAspect="1" noChangeArrowheads="1"/>
          </p:cNvPicPr>
          <p:nvPr/>
        </p:nvPicPr>
        <p:blipFill>
          <a:blip r:embed="rId2"/>
          <a:srcRect/>
          <a:stretch>
            <a:fillRect/>
          </a:stretch>
        </p:blipFill>
        <p:spPr bwMode="auto">
          <a:xfrm>
            <a:off x="762000" y="838200"/>
            <a:ext cx="7010400" cy="4724400"/>
          </a:xfrm>
          <a:prstGeom prst="rect">
            <a:avLst/>
          </a:prstGeom>
          <a:noFill/>
        </p:spPr>
      </p:pic>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Community Practice : </a:t>
            </a:r>
            <a:br>
              <a:rPr lang="en-US" b="1" dirty="0" smtClean="0"/>
            </a:br>
            <a:endParaRPr lang="en-US" dirty="0"/>
          </a:p>
        </p:txBody>
      </p:sp>
      <p:sp>
        <p:nvSpPr>
          <p:cNvPr id="3" name="Content Placeholder 2"/>
          <p:cNvSpPr>
            <a:spLocks noGrp="1"/>
          </p:cNvSpPr>
          <p:nvPr>
            <p:ph sz="quarter" idx="1"/>
          </p:nvPr>
        </p:nvSpPr>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Options </a:t>
            </a:r>
            <a:r>
              <a:rPr lang="en-US" dirty="0" smtClean="0"/>
              <a:t>include independent and corporate pharmacies, neighborhood health clinics, home health care and consulting for nursing homes.</a:t>
            </a:r>
            <a:endParaRPr lang="en-US" dirty="0"/>
          </a:p>
        </p:txBody>
      </p:sp>
      <p:pic>
        <p:nvPicPr>
          <p:cNvPr id="12290" name="Picture 2" descr="C:\Users\Public\Pictures\Sample Pictures\download (5).jpg"/>
          <p:cNvPicPr>
            <a:picLocks noChangeAspect="1" noChangeArrowheads="1"/>
          </p:cNvPicPr>
          <p:nvPr/>
        </p:nvPicPr>
        <p:blipFill>
          <a:blip r:embed="rId2"/>
          <a:srcRect/>
          <a:stretch>
            <a:fillRect/>
          </a:stretch>
        </p:blipFill>
        <p:spPr bwMode="auto">
          <a:xfrm>
            <a:off x="381000" y="990600"/>
            <a:ext cx="8001000" cy="3733800"/>
          </a:xfrm>
          <a:prstGeom prst="rect">
            <a:avLst/>
          </a:prstGeom>
          <a:noFill/>
        </p:spPr>
      </p:pic>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Collaborative Practice :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Pharmacists </a:t>
            </a:r>
            <a:r>
              <a:rPr lang="en-US" dirty="0" smtClean="0"/>
              <a:t>work with other health professionals to select and manage drug therapy to optimize clinical outcomes.</a:t>
            </a:r>
            <a:endParaRPr lang="en-US" dirty="0"/>
          </a:p>
        </p:txBody>
      </p:sp>
      <p:pic>
        <p:nvPicPr>
          <p:cNvPr id="13314" name="Picture 2" descr="C:\Users\Public\Pictures\Sample Pictures\download (6).jpg"/>
          <p:cNvPicPr>
            <a:picLocks noChangeAspect="1" noChangeArrowheads="1"/>
          </p:cNvPicPr>
          <p:nvPr/>
        </p:nvPicPr>
        <p:blipFill>
          <a:blip r:embed="rId2"/>
          <a:srcRect/>
          <a:stretch>
            <a:fillRect/>
          </a:stretch>
        </p:blipFill>
        <p:spPr bwMode="auto">
          <a:xfrm>
            <a:off x="533400" y="914400"/>
            <a:ext cx="7696200" cy="4191000"/>
          </a:xfrm>
          <a:prstGeom prst="rect">
            <a:avLst/>
          </a:prstGeom>
          <a:noFill/>
        </p:spPr>
      </p:pic>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Managed-Care Pharmacy :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Pharmacists </a:t>
            </a:r>
            <a:r>
              <a:rPr lang="en-US" dirty="0" smtClean="0"/>
              <a:t>provide clinical service or management within a managed-care setting. </a:t>
            </a:r>
          </a:p>
          <a:p>
            <a:endParaRPr lang="en-US" dirty="0"/>
          </a:p>
        </p:txBody>
      </p:sp>
      <p:pic>
        <p:nvPicPr>
          <p:cNvPr id="14338" name="Picture 2" descr="C:\Users\Public\Pictures\Sample Pictures\download (7).jpg"/>
          <p:cNvPicPr>
            <a:picLocks noChangeAspect="1" noChangeArrowheads="1"/>
          </p:cNvPicPr>
          <p:nvPr/>
        </p:nvPicPr>
        <p:blipFill>
          <a:blip r:embed="rId2"/>
          <a:srcRect/>
          <a:stretch>
            <a:fillRect/>
          </a:stretch>
        </p:blipFill>
        <p:spPr bwMode="auto">
          <a:xfrm>
            <a:off x="533400" y="1219200"/>
            <a:ext cx="7391400" cy="4343400"/>
          </a:xfrm>
          <a:prstGeom prst="rect">
            <a:avLst/>
          </a:prstGeom>
          <a:noFill/>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457200"/>
          </a:xfrm>
        </p:spPr>
        <p:txBody>
          <a:bodyPr>
            <a:normAutofit fontScale="90000"/>
          </a:bodyPr>
          <a:lstStyle/>
          <a:p>
            <a:r>
              <a:rPr lang="en-US" dirty="0" smtClean="0"/>
              <a:t>          M.A.M.COLLEGE OF PHARMACY</a:t>
            </a:r>
            <a:endParaRPr lang="en-US" dirty="0"/>
          </a:p>
        </p:txBody>
      </p:sp>
      <p:pic>
        <p:nvPicPr>
          <p:cNvPr id="2050" name="Picture 2" descr="C:\Users\Public\Pictures\Sample Pictures\images.jpg"/>
          <p:cNvPicPr>
            <a:picLocks noGrp="1" noChangeAspect="1" noChangeArrowheads="1"/>
          </p:cNvPicPr>
          <p:nvPr>
            <p:ph sz="quarter" idx="1"/>
          </p:nvPr>
        </p:nvPicPr>
        <p:blipFill>
          <a:blip r:embed="rId2"/>
          <a:srcRect/>
          <a:stretch>
            <a:fillRect/>
          </a:stretch>
        </p:blipFill>
        <p:spPr bwMode="auto">
          <a:xfrm>
            <a:off x="381000" y="762000"/>
            <a:ext cx="7924800" cy="4648200"/>
          </a:xfrm>
          <a:prstGeom prst="rect">
            <a:avLst/>
          </a:prstGeom>
          <a:noFill/>
        </p:spPr>
      </p:pic>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Hospital Pharmacy :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Considered </a:t>
            </a:r>
            <a:r>
              <a:rPr lang="en-US" dirty="0" smtClean="0"/>
              <a:t>a valued member of the health-care team, hospital pharmacists are involved in drug-therapy management, education, drug-use evaluation, clinical studies and administration.</a:t>
            </a:r>
            <a:endParaRPr lang="en-US" dirty="0"/>
          </a:p>
        </p:txBody>
      </p:sp>
      <p:pic>
        <p:nvPicPr>
          <p:cNvPr id="15362" name="Picture 2" descr="C:\Users\Public\Pictures\Sample Pictures\images (4).jpg"/>
          <p:cNvPicPr>
            <a:picLocks noChangeAspect="1" noChangeArrowheads="1"/>
          </p:cNvPicPr>
          <p:nvPr/>
        </p:nvPicPr>
        <p:blipFill>
          <a:blip r:embed="rId2"/>
          <a:srcRect/>
          <a:stretch>
            <a:fillRect/>
          </a:stretch>
        </p:blipFill>
        <p:spPr bwMode="auto">
          <a:xfrm>
            <a:off x="609600" y="914400"/>
            <a:ext cx="6934200" cy="3657600"/>
          </a:xfrm>
          <a:prstGeom prst="rect">
            <a:avLst/>
          </a:prstGeom>
          <a:noFill/>
        </p:spPr>
      </p:pic>
    </p:spTree>
  </p:cSld>
  <p:clrMapOvr>
    <a:masterClrMapping/>
  </p:clrMapOvr>
  <p:transition>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Pharmaceutical Industry : </a:t>
            </a:r>
            <a:br>
              <a:rPr lang="en-US" b="1" dirty="0" smtClean="0"/>
            </a:br>
            <a:endParaRPr lang="en-US" dirty="0"/>
          </a:p>
        </p:txBody>
      </p:sp>
      <p:sp>
        <p:nvSpPr>
          <p:cNvPr id="3" name="Content Placeholder 2"/>
          <p:cNvSpPr>
            <a:spLocks noGrp="1"/>
          </p:cNvSpPr>
          <p:nvPr>
            <p:ph sz="quarter" idx="1"/>
          </p:nvPr>
        </p:nvSpPr>
        <p:spPr/>
        <p:txBody>
          <a:bodyPr/>
          <a:lstStyle/>
          <a:p>
            <a:pPr>
              <a:buNone/>
            </a:pPr>
            <a:endParaRPr lang="en-US" b="1"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Some </a:t>
            </a:r>
            <a:r>
              <a:rPr lang="en-US" dirty="0" smtClean="0"/>
              <a:t>areas of focus in industry are: pharmaceutical manufacturing, marketing, sales, research, regulatory affairs, education and administration.</a:t>
            </a:r>
            <a:endParaRPr lang="en-US" dirty="0"/>
          </a:p>
        </p:txBody>
      </p:sp>
      <p:pic>
        <p:nvPicPr>
          <p:cNvPr id="16386" name="Picture 2" descr="C:\Users\Public\Pictures\Sample Pictures\download (8).jpg"/>
          <p:cNvPicPr>
            <a:picLocks noChangeAspect="1" noChangeArrowheads="1"/>
          </p:cNvPicPr>
          <p:nvPr/>
        </p:nvPicPr>
        <p:blipFill>
          <a:blip r:embed="rId2"/>
          <a:srcRect/>
          <a:stretch>
            <a:fillRect/>
          </a:stretch>
        </p:blipFill>
        <p:spPr bwMode="auto">
          <a:xfrm>
            <a:off x="533400" y="990600"/>
            <a:ext cx="7543799" cy="3733799"/>
          </a:xfrm>
          <a:prstGeom prst="rect">
            <a:avLst/>
          </a:prstGeom>
          <a:noFill/>
        </p:spPr>
      </p:pic>
    </p:spTree>
  </p:cSld>
  <p:clrMapOvr>
    <a:masterClrMapping/>
  </p:clrMapOvr>
  <p:transition>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Public-Service Practice :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Options </a:t>
            </a:r>
            <a:r>
              <a:rPr lang="en-US" dirty="0" smtClean="0"/>
              <a:t>include practice in federal agencies such as the Food and Drug Administration (FDA), Drug Enforcement Administration (DEA), Air Force, Army, Navy, Public Health Service and the Department of Veterans Affairs.</a:t>
            </a:r>
            <a:endParaRPr lang="en-US" dirty="0"/>
          </a:p>
        </p:txBody>
      </p:sp>
      <p:pic>
        <p:nvPicPr>
          <p:cNvPr id="17410" name="Picture 2" descr="C:\Users\Public\Pictures\Sample Pictures\images (5).jpg"/>
          <p:cNvPicPr>
            <a:picLocks noChangeAspect="1" noChangeArrowheads="1"/>
          </p:cNvPicPr>
          <p:nvPr/>
        </p:nvPicPr>
        <p:blipFill>
          <a:blip r:embed="rId2"/>
          <a:srcRect/>
          <a:stretch>
            <a:fillRect/>
          </a:stretch>
        </p:blipFill>
        <p:spPr bwMode="auto">
          <a:xfrm>
            <a:off x="228600" y="914401"/>
            <a:ext cx="7543799" cy="3433762"/>
          </a:xfrm>
          <a:prstGeom prst="rect">
            <a:avLst/>
          </a:prstGeom>
          <a:noFill/>
        </p:spPr>
      </p:pic>
    </p:spTree>
  </p:cSld>
  <p:clrMapOvr>
    <a:masterClrMapping/>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Information about Pharmacy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American </a:t>
            </a:r>
            <a:r>
              <a:rPr lang="en-US" dirty="0" smtClean="0"/>
              <a:t>Association of Colleges of </a:t>
            </a:r>
            <a:r>
              <a:rPr lang="en-US" dirty="0" smtClean="0"/>
              <a:t>Pharmacy</a:t>
            </a:r>
          </a:p>
          <a:p>
            <a:pPr>
              <a:buNone/>
            </a:pPr>
            <a:r>
              <a:rPr lang="en-US" dirty="0" smtClean="0"/>
              <a:t>   </a:t>
            </a:r>
            <a:r>
              <a:rPr lang="en-US" dirty="0" smtClean="0">
                <a:hlinkClick r:id="rId2"/>
              </a:rPr>
              <a:t>www.aacp.org</a:t>
            </a:r>
            <a:endParaRPr lang="en-US" dirty="0" smtClean="0"/>
          </a:p>
          <a:p>
            <a:pPr>
              <a:buNone/>
            </a:pPr>
            <a:endParaRPr lang="en-US" dirty="0" smtClean="0"/>
          </a:p>
          <a:p>
            <a:r>
              <a:rPr lang="en-US" dirty="0" smtClean="0"/>
              <a:t> </a:t>
            </a:r>
            <a:r>
              <a:rPr lang="en-US" dirty="0" smtClean="0"/>
              <a:t>American Pharmacists Association </a:t>
            </a:r>
            <a:r>
              <a:rPr lang="en-US" dirty="0" smtClean="0">
                <a:hlinkClick r:id="rId3"/>
              </a:rPr>
              <a:t>www.aphanet.org</a:t>
            </a:r>
            <a:endParaRPr lang="en-US" dirty="0" smtClean="0"/>
          </a:p>
          <a:p>
            <a:endParaRPr lang="en-US" dirty="0" smtClean="0"/>
          </a:p>
          <a:p>
            <a:r>
              <a:rPr lang="en-US" dirty="0" smtClean="0"/>
              <a:t> </a:t>
            </a:r>
            <a:r>
              <a:rPr lang="en-US" dirty="0" smtClean="0"/>
              <a:t>American College of Clinical Pharmacy www.accp.com </a:t>
            </a:r>
            <a:endParaRPr lang="en-US" dirty="0" smtClean="0"/>
          </a:p>
          <a:p>
            <a:pPr>
              <a:buNone/>
            </a:pPr>
            <a:endParaRPr lang="en-US" dirty="0" smtClean="0"/>
          </a:p>
          <a:p>
            <a:r>
              <a:rPr lang="en-US" dirty="0" smtClean="0"/>
              <a:t>American </a:t>
            </a:r>
            <a:r>
              <a:rPr lang="en-US" dirty="0" smtClean="0"/>
              <a:t>Society of Health System Pharmacists www.ashp.org</a:t>
            </a:r>
            <a:endParaRPr lang="en-US" dirty="0"/>
          </a:p>
        </p:txBody>
      </p:sp>
    </p:spTree>
  </p:cSld>
  <p:clrMapOvr>
    <a:masterClrMapping/>
  </p:clrMapOvr>
  <p:transition>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OF LUCK</a:t>
            </a:r>
            <a:br>
              <a:rPr lang="en-US" dirty="0" smtClean="0"/>
            </a:br>
            <a:endParaRPr lang="en-US" dirty="0"/>
          </a:p>
        </p:txBody>
      </p:sp>
      <p:pic>
        <p:nvPicPr>
          <p:cNvPr id="18434" name="Picture 2" descr="C:\Users\Public\Pictures\Sample Pictures\download (9).jpg"/>
          <p:cNvPicPr>
            <a:picLocks noGrp="1" noChangeAspect="1" noChangeArrowheads="1"/>
          </p:cNvPicPr>
          <p:nvPr>
            <p:ph sz="quarter" idx="1"/>
          </p:nvPr>
        </p:nvPicPr>
        <p:blipFill>
          <a:blip r:embed="rId2"/>
          <a:srcRect/>
          <a:stretch>
            <a:fillRect/>
          </a:stretch>
        </p:blipFill>
        <p:spPr bwMode="auto">
          <a:xfrm>
            <a:off x="1066800" y="1600200"/>
            <a:ext cx="6858000" cy="4495799"/>
          </a:xfrm>
          <a:prstGeom prst="rect">
            <a:avLst/>
          </a:prstGeom>
          <a:noFill/>
        </p:spPr>
      </p:pic>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M.A.M.COLLEGE OF PHARMACY</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r>
              <a:rPr lang="en-US" dirty="0" err="1" smtClean="0"/>
              <a:t>Dr.PRASADARAO</a:t>
            </a:r>
            <a:r>
              <a:rPr lang="en-US" dirty="0" smtClean="0"/>
              <a:t> </a:t>
            </a:r>
            <a:r>
              <a:rPr lang="en-US" dirty="0" smtClean="0"/>
              <a:t>MANCHINENI </a:t>
            </a:r>
            <a:endParaRPr lang="en-US" dirty="0" smtClean="0"/>
          </a:p>
          <a:p>
            <a:pPr>
              <a:buNone/>
            </a:pPr>
            <a:r>
              <a:rPr lang="en-US" dirty="0" smtClean="0"/>
              <a:t>   PRINCIPAL </a:t>
            </a:r>
          </a:p>
          <a:p>
            <a:pPr>
              <a:buNone/>
            </a:pPr>
            <a:r>
              <a:rPr lang="en-US" dirty="0" smtClean="0"/>
              <a:t>   M.A.M.COLLEGE </a:t>
            </a:r>
            <a:r>
              <a:rPr lang="en-US" dirty="0" smtClean="0"/>
              <a:t>OF PHARMACY </a:t>
            </a:r>
            <a:r>
              <a:rPr lang="en-US" dirty="0" smtClean="0"/>
              <a:t>     KESANUPALLI,NARASARAOPET</a:t>
            </a:r>
            <a:r>
              <a:rPr lang="en-US" dirty="0" smtClean="0"/>
              <a:t>. </a:t>
            </a:r>
          </a:p>
          <a:p>
            <a:endParaRPr lang="en-US" dirty="0"/>
          </a:p>
        </p:txBody>
      </p:sp>
      <p:pic>
        <p:nvPicPr>
          <p:cNvPr id="19459" name="Picture 3" descr="C:\Users\Public\Pictures\Sample Pictures\download (10).jpg"/>
          <p:cNvPicPr>
            <a:picLocks noChangeAspect="1" noChangeArrowheads="1"/>
          </p:cNvPicPr>
          <p:nvPr/>
        </p:nvPicPr>
        <p:blipFill>
          <a:blip r:embed="rId2"/>
          <a:srcRect/>
          <a:stretch>
            <a:fillRect/>
          </a:stretch>
        </p:blipFill>
        <p:spPr bwMode="auto">
          <a:xfrm>
            <a:off x="457200" y="1524000"/>
            <a:ext cx="7467600" cy="3124200"/>
          </a:xfrm>
          <a:prstGeom prst="rect">
            <a:avLst/>
          </a:prstGeom>
          <a:noFill/>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a:t>
            </a:r>
            <a:br>
              <a:rPr lang="en-US" b="1" dirty="0" smtClean="0"/>
            </a:br>
            <a:endParaRPr lang="en-US" dirty="0"/>
          </a:p>
        </p:txBody>
      </p:sp>
      <p:pic>
        <p:nvPicPr>
          <p:cNvPr id="3074" name="Picture 2" descr="C:\Users\Public\Pictures\Sample Pictures\download.jpg"/>
          <p:cNvPicPr>
            <a:picLocks noGrp="1" noChangeAspect="1" noChangeArrowheads="1"/>
          </p:cNvPicPr>
          <p:nvPr>
            <p:ph sz="quarter" idx="1"/>
          </p:nvPr>
        </p:nvPicPr>
        <p:blipFill>
          <a:blip r:embed="rId2"/>
          <a:srcRect/>
          <a:stretch>
            <a:fillRect/>
          </a:stretch>
        </p:blipFill>
        <p:spPr bwMode="auto">
          <a:xfrm>
            <a:off x="457200" y="914400"/>
            <a:ext cx="7543800" cy="4876799"/>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a:t>
            </a:r>
            <a:br>
              <a:rPr lang="en-US" b="1" dirty="0" smtClean="0"/>
            </a:br>
            <a:endParaRPr lang="en-US" dirty="0"/>
          </a:p>
        </p:txBody>
      </p:sp>
      <p:sp>
        <p:nvSpPr>
          <p:cNvPr id="3" name="Content Placeholder 2"/>
          <p:cNvSpPr>
            <a:spLocks noGrp="1"/>
          </p:cNvSpPr>
          <p:nvPr>
            <p:ph sz="quarter" idx="1"/>
          </p:nvPr>
        </p:nvSpPr>
        <p:spPr>
          <a:xfrm>
            <a:off x="457200" y="990600"/>
            <a:ext cx="7467600" cy="5483352"/>
          </a:xfrm>
        </p:spPr>
        <p:txBody>
          <a:bodyPr>
            <a:normAutofit fontScale="92500" lnSpcReduction="10000"/>
          </a:bodyPr>
          <a:lstStyle/>
          <a:p>
            <a:pPr>
              <a:buNone/>
            </a:pPr>
            <a:endParaRPr lang="en-US" b="1" dirty="0" smtClean="0"/>
          </a:p>
          <a:p>
            <a:r>
              <a:rPr lang="en-US" dirty="0" smtClean="0"/>
              <a:t>The </a:t>
            </a:r>
            <a:r>
              <a:rPr lang="en-US" dirty="0" smtClean="0"/>
              <a:t>Union Ministry of Health and the Pharmacy Council of India (PCI) have introduced a six-year Doctor of Pharmacy (</a:t>
            </a:r>
            <a:r>
              <a:rPr lang="en-US" dirty="0" err="1" smtClean="0"/>
              <a:t>Pharma</a:t>
            </a:r>
            <a:r>
              <a:rPr lang="en-US" dirty="0" smtClean="0"/>
              <a:t> D) course. </a:t>
            </a:r>
            <a:endParaRPr lang="en-US" dirty="0" smtClean="0"/>
          </a:p>
          <a:p>
            <a:r>
              <a:rPr lang="en-US" dirty="0" smtClean="0"/>
              <a:t>Regulations </a:t>
            </a:r>
            <a:r>
              <a:rPr lang="en-US" dirty="0" smtClean="0"/>
              <a:t>framed under section 10 of the Pharmacy Act, 1948 (8 of 1948). (As approved by the Government of India, Ministry of Health vide, letter No.V.13013/1/2007-PMS, dated the 13th March, 2008 and notified by the Pharmacy Council of India</a:t>
            </a:r>
            <a:r>
              <a:rPr lang="en-US" dirty="0" smtClean="0"/>
              <a:t>).</a:t>
            </a:r>
          </a:p>
          <a:p>
            <a:r>
              <a:rPr lang="en-US" dirty="0" smtClean="0"/>
              <a:t> </a:t>
            </a:r>
            <a:r>
              <a:rPr lang="en-US" dirty="0" smtClean="0"/>
              <a:t>5 years will be academic session and final year is completely bound to internship in hospital. </a:t>
            </a:r>
            <a:endParaRPr lang="en-US" dirty="0" smtClean="0"/>
          </a:p>
          <a:p>
            <a:r>
              <a:rPr lang="en-US" dirty="0" smtClean="0"/>
              <a:t>It </a:t>
            </a:r>
            <a:r>
              <a:rPr lang="en-US" dirty="0" smtClean="0"/>
              <a:t>provides intensive training in pharmacy practice &amp; clinical pharmacy services. </a:t>
            </a:r>
            <a:endParaRPr lang="en-US" dirty="0" smtClean="0"/>
          </a:p>
          <a:p>
            <a:r>
              <a:rPr lang="en-US" dirty="0" smtClean="0"/>
              <a:t>Only </a:t>
            </a:r>
            <a:r>
              <a:rPr lang="en-US" dirty="0" smtClean="0"/>
              <a:t>institutions running B. </a:t>
            </a:r>
            <a:r>
              <a:rPr lang="en-US" dirty="0" err="1" smtClean="0"/>
              <a:t>Pharm</a:t>
            </a:r>
            <a:r>
              <a:rPr lang="en-US" dirty="0" smtClean="0"/>
              <a:t> programs, approved under Section 12 of the Pharmacy Act will be running Pharm. D. programs.</a:t>
            </a:r>
            <a:endParaRPr lang="en-US"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Eligibility::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Students </a:t>
            </a:r>
            <a:r>
              <a:rPr lang="en-US" dirty="0" smtClean="0"/>
              <a:t>who have passed Intermediate with </a:t>
            </a:r>
            <a:r>
              <a:rPr lang="en-US" dirty="0" err="1" smtClean="0"/>
              <a:t>Bipc</a:t>
            </a:r>
            <a:r>
              <a:rPr lang="en-US" dirty="0" smtClean="0"/>
              <a:t>/MPC or D. </a:t>
            </a:r>
            <a:r>
              <a:rPr lang="en-US" dirty="0" err="1" smtClean="0"/>
              <a:t>Pharma</a:t>
            </a:r>
            <a:r>
              <a:rPr lang="en-US" dirty="0" smtClean="0"/>
              <a:t> are eligible for admission in to </a:t>
            </a:r>
            <a:r>
              <a:rPr lang="en-US" dirty="0" err="1" smtClean="0"/>
              <a:t>Pharma.D</a:t>
            </a:r>
            <a:r>
              <a:rPr lang="en-US" dirty="0" smtClean="0"/>
              <a:t> course.</a:t>
            </a:r>
            <a:endParaRPr lang="en-US" dirty="0"/>
          </a:p>
        </p:txBody>
      </p:sp>
      <p:pic>
        <p:nvPicPr>
          <p:cNvPr id="4098" name="Picture 2" descr="C:\Users\Public\Pictures\Sample Pictures\criteria_cat.jpg"/>
          <p:cNvPicPr>
            <a:picLocks noChangeAspect="1" noChangeArrowheads="1"/>
          </p:cNvPicPr>
          <p:nvPr/>
        </p:nvPicPr>
        <p:blipFill>
          <a:blip r:embed="rId2"/>
          <a:srcRect/>
          <a:stretch>
            <a:fillRect/>
          </a:stretch>
        </p:blipFill>
        <p:spPr bwMode="auto">
          <a:xfrm>
            <a:off x="762000" y="990600"/>
            <a:ext cx="7315200" cy="3962400"/>
          </a:xfrm>
          <a:prstGeom prst="rect">
            <a:avLst/>
          </a:prstGeom>
          <a:noFill/>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ROLE OF PHARM D: </a:t>
            </a:r>
            <a:br>
              <a:rPr lang="en-US" b="1" dirty="0" smtClean="0"/>
            </a:b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err="1" smtClean="0"/>
              <a:t>Pharm</a:t>
            </a:r>
            <a:r>
              <a:rPr lang="en-US" dirty="0" smtClean="0"/>
              <a:t> </a:t>
            </a:r>
            <a:r>
              <a:rPr lang="en-US" dirty="0" smtClean="0"/>
              <a:t>D is mainly hospital oriented, as evident from the fact that it's a compulsion that the colleges offering the course must have an adjoined hospital</a:t>
            </a:r>
            <a:endParaRPr lang="en-US" dirty="0"/>
          </a:p>
        </p:txBody>
      </p:sp>
      <p:pic>
        <p:nvPicPr>
          <p:cNvPr id="5122" name="Picture 2" descr="C:\Users\Public\Pictures\Sample Pictures\download (1).jpg"/>
          <p:cNvPicPr>
            <a:picLocks noChangeAspect="1" noChangeArrowheads="1"/>
          </p:cNvPicPr>
          <p:nvPr/>
        </p:nvPicPr>
        <p:blipFill>
          <a:blip r:embed="rId2"/>
          <a:srcRect/>
          <a:stretch>
            <a:fillRect/>
          </a:stretch>
        </p:blipFill>
        <p:spPr bwMode="auto">
          <a:xfrm>
            <a:off x="838200" y="1447801"/>
            <a:ext cx="6705599" cy="2652712"/>
          </a:xfrm>
          <a:prstGeom prst="rect">
            <a:avLst/>
          </a:prstGeom>
          <a:noFill/>
        </p:spPr>
      </p:pic>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M.A.M.COLLEGE OF PHARMACY</a:t>
            </a:r>
            <a:endParaRPr lang="en-US" dirty="0"/>
          </a:p>
        </p:txBody>
      </p:sp>
      <p:pic>
        <p:nvPicPr>
          <p:cNvPr id="6146" name="Picture 2" descr="C:\Users\Public\Pictures\Sample Pictures\images (1).jpg"/>
          <p:cNvPicPr>
            <a:picLocks noGrp="1" noChangeAspect="1" noChangeArrowheads="1"/>
          </p:cNvPicPr>
          <p:nvPr>
            <p:ph sz="quarter" idx="1"/>
          </p:nvPr>
        </p:nvPicPr>
        <p:blipFill>
          <a:blip r:embed="rId2"/>
          <a:srcRect/>
          <a:stretch>
            <a:fillRect/>
          </a:stretch>
        </p:blipFill>
        <p:spPr bwMode="auto">
          <a:xfrm>
            <a:off x="838200" y="1676400"/>
            <a:ext cx="6629400" cy="4191000"/>
          </a:xfrm>
          <a:prstGeom prst="rect">
            <a:avLst/>
          </a:prstGeom>
          <a:noFill/>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 of </a:t>
            </a:r>
            <a:r>
              <a:rPr lang="en-US" b="1" dirty="0" err="1" smtClean="0"/>
              <a:t>Pharm</a:t>
            </a:r>
            <a:r>
              <a:rPr lang="en-US" b="1" dirty="0" smtClean="0"/>
              <a:t> D Program: : </a:t>
            </a:r>
            <a:br>
              <a:rPr lang="en-US" b="1" dirty="0" smtClean="0"/>
            </a:br>
            <a:endParaRPr lang="en-US" dirty="0"/>
          </a:p>
        </p:txBody>
      </p:sp>
      <p:sp>
        <p:nvSpPr>
          <p:cNvPr id="3" name="Content Placeholder 2"/>
          <p:cNvSpPr>
            <a:spLocks noGrp="1"/>
          </p:cNvSpPr>
          <p:nvPr>
            <p:ph sz="quarter" idx="1"/>
          </p:nvPr>
        </p:nvSpPr>
        <p:spPr/>
        <p:txBody>
          <a:bodyPr/>
          <a:lstStyle/>
          <a:p>
            <a:r>
              <a:rPr lang="en-US" dirty="0" smtClean="0"/>
              <a:t>To </a:t>
            </a:r>
            <a:r>
              <a:rPr lang="en-US" dirty="0" smtClean="0"/>
              <a:t>Provide patient care in cooperation with patients, prescribers, and other members of an </a:t>
            </a:r>
            <a:r>
              <a:rPr lang="en-US" dirty="0" err="1" smtClean="0"/>
              <a:t>interprofessional</a:t>
            </a:r>
            <a:r>
              <a:rPr lang="en-US" dirty="0" smtClean="0"/>
              <a:t> health care team based upon sound therapeutic principles and evidence-based data, taking into account relevant legal, ethical, social cultural, economic, and professional issues, emerging technologies, and evolving biomedical, pharmaceutical, social or behavioral or administrative, and clinical sciences that may impact therapeutic outcomes.</a:t>
            </a:r>
            <a:endParaRPr lang="en-US"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1118</Words>
  <Application>Microsoft Office PowerPoint</Application>
  <PresentationFormat>On-screen Show (4:3)</PresentationFormat>
  <Paragraphs>223</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Oriel</vt:lpstr>
      <vt:lpstr>                   WELCOME </vt:lpstr>
      <vt:lpstr> </vt:lpstr>
      <vt:lpstr>          M.A.M.COLLEGE OF PHARMACY</vt:lpstr>
      <vt:lpstr>Introduction::  </vt:lpstr>
      <vt:lpstr>Introduction::  </vt:lpstr>
      <vt:lpstr>Eligibility::  </vt:lpstr>
      <vt:lpstr>ROLE OF PHARM D:  </vt:lpstr>
      <vt:lpstr>M.A.M.COLLEGE OF PHARMACY</vt:lpstr>
      <vt:lpstr>Objectives of Pharm D Program: :  </vt:lpstr>
      <vt:lpstr>Objectives of Pharm D Program: :  </vt:lpstr>
      <vt:lpstr>Objectives of Pharm D Program: :  </vt:lpstr>
      <vt:lpstr>DURATION OF COURSE:  </vt:lpstr>
      <vt:lpstr>Duration of the course::  </vt:lpstr>
      <vt:lpstr>Duration of the course::  </vt:lpstr>
      <vt:lpstr>Subjects in each year: :  </vt:lpstr>
      <vt:lpstr>First year Pharm. D: :  </vt:lpstr>
      <vt:lpstr>Second Year Pharm. D: :  </vt:lpstr>
      <vt:lpstr>Third Year Pharm. D: :  </vt:lpstr>
      <vt:lpstr>Fourth Year Pharm. D: :  </vt:lpstr>
      <vt:lpstr>Fifth Year Pharm. D: :  </vt:lpstr>
      <vt:lpstr>Sixth Year Pharm. D: :  </vt:lpstr>
      <vt:lpstr>CAREER OPPURTUNITIES :  </vt:lpstr>
      <vt:lpstr>CAREER OPPURTUNITIES :  </vt:lpstr>
      <vt:lpstr>CAREER OPPURTUNITIES :  </vt:lpstr>
      <vt:lpstr>CAREER OPPURTUNITIES :  </vt:lpstr>
      <vt:lpstr>Academia :  </vt:lpstr>
      <vt:lpstr>Community Practice :  </vt:lpstr>
      <vt:lpstr>Collaborative Practice :  </vt:lpstr>
      <vt:lpstr>Managed-Care Pharmacy :  </vt:lpstr>
      <vt:lpstr>Hospital Pharmacy :  </vt:lpstr>
      <vt:lpstr>Pharmaceutical Industry :  </vt:lpstr>
      <vt:lpstr>Public-Service Practice :  </vt:lpstr>
      <vt:lpstr>Information about Pharmacy :  </vt:lpstr>
      <vt:lpstr>BEST OF LUCK </vt:lpstr>
      <vt:lpstr>M.A.M.COLLEGE OF PHARMACY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WELCOME </dc:title>
  <dc:creator>PRASAD</dc:creator>
  <cp:lastModifiedBy>PRASAD</cp:lastModifiedBy>
  <cp:revision>45</cp:revision>
  <dcterms:created xsi:type="dcterms:W3CDTF">2014-10-09T05:17:25Z</dcterms:created>
  <dcterms:modified xsi:type="dcterms:W3CDTF">2014-10-09T07:26:56Z</dcterms:modified>
</cp:coreProperties>
</file>