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03B6BB5-A300-497A-8915-882AFEB32AE2}" type="datetimeFigureOut">
              <a:rPr lang="en-IN" smtClean="0"/>
              <a:t>28-05-2023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68FFDFE-A390-4B8B-8C5D-533C389448EF}" type="slidenum">
              <a:rPr lang="en-IN" smtClean="0"/>
              <a:t>‹#›</a:t>
            </a:fld>
            <a:endParaRPr lang="en-IN"/>
          </a:p>
        </p:txBody>
      </p:sp>
    </p:spTree>
    <p:extLst>
      <p:ext uri="{BB962C8B-B14F-4D97-AF65-F5344CB8AC3E}">
        <p14:creationId xmlns:p14="http://schemas.microsoft.com/office/powerpoint/2010/main" val="436029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03B6BB5-A300-497A-8915-882AFEB32AE2}" type="datetimeFigureOut">
              <a:rPr lang="en-IN" smtClean="0"/>
              <a:t>28-05-2023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68FFDFE-A390-4B8B-8C5D-533C389448EF}" type="slidenum">
              <a:rPr lang="en-IN" smtClean="0"/>
              <a:t>‹#›</a:t>
            </a:fld>
            <a:endParaRPr lang="en-IN"/>
          </a:p>
        </p:txBody>
      </p:sp>
    </p:spTree>
    <p:extLst>
      <p:ext uri="{BB962C8B-B14F-4D97-AF65-F5344CB8AC3E}">
        <p14:creationId xmlns:p14="http://schemas.microsoft.com/office/powerpoint/2010/main" val="1169204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03B6BB5-A300-497A-8915-882AFEB32AE2}" type="datetimeFigureOut">
              <a:rPr lang="en-IN" smtClean="0"/>
              <a:t>28-05-2023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68FFDFE-A390-4B8B-8C5D-533C389448EF}" type="slidenum">
              <a:rPr lang="en-IN" smtClean="0"/>
              <a:t>‹#›</a:t>
            </a:fld>
            <a:endParaRPr lang="en-IN"/>
          </a:p>
        </p:txBody>
      </p:sp>
    </p:spTree>
    <p:extLst>
      <p:ext uri="{BB962C8B-B14F-4D97-AF65-F5344CB8AC3E}">
        <p14:creationId xmlns:p14="http://schemas.microsoft.com/office/powerpoint/2010/main" val="13489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03B6BB5-A300-497A-8915-882AFEB32AE2}" type="datetimeFigureOut">
              <a:rPr lang="en-IN" smtClean="0"/>
              <a:t>28-05-2023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68FFDFE-A390-4B8B-8C5D-533C389448EF}" type="slidenum">
              <a:rPr lang="en-IN" smtClean="0"/>
              <a:t>‹#›</a:t>
            </a:fld>
            <a:endParaRPr lang="en-IN"/>
          </a:p>
        </p:txBody>
      </p:sp>
    </p:spTree>
    <p:extLst>
      <p:ext uri="{BB962C8B-B14F-4D97-AF65-F5344CB8AC3E}">
        <p14:creationId xmlns:p14="http://schemas.microsoft.com/office/powerpoint/2010/main" val="47993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03B6BB5-A300-497A-8915-882AFEB32AE2}" type="datetimeFigureOut">
              <a:rPr lang="en-IN" smtClean="0"/>
              <a:t>28-05-2023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68FFDFE-A390-4B8B-8C5D-533C389448EF}" type="slidenum">
              <a:rPr lang="en-IN" smtClean="0"/>
              <a:t>‹#›</a:t>
            </a:fld>
            <a:endParaRPr lang="en-IN"/>
          </a:p>
        </p:txBody>
      </p:sp>
    </p:spTree>
    <p:extLst>
      <p:ext uri="{BB962C8B-B14F-4D97-AF65-F5344CB8AC3E}">
        <p14:creationId xmlns:p14="http://schemas.microsoft.com/office/powerpoint/2010/main" val="1461049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03B6BB5-A300-497A-8915-882AFEB32AE2}" type="datetimeFigureOut">
              <a:rPr lang="en-IN" smtClean="0"/>
              <a:t>28-05-2023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68FFDFE-A390-4B8B-8C5D-533C389448EF}" type="slidenum">
              <a:rPr lang="en-IN" smtClean="0"/>
              <a:t>‹#›</a:t>
            </a:fld>
            <a:endParaRPr lang="en-IN"/>
          </a:p>
        </p:txBody>
      </p:sp>
    </p:spTree>
    <p:extLst>
      <p:ext uri="{BB962C8B-B14F-4D97-AF65-F5344CB8AC3E}">
        <p14:creationId xmlns:p14="http://schemas.microsoft.com/office/powerpoint/2010/main" val="3130858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403B6BB5-A300-497A-8915-882AFEB32AE2}" type="datetimeFigureOut">
              <a:rPr lang="en-IN" smtClean="0"/>
              <a:t>28-05-2023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68FFDFE-A390-4B8B-8C5D-533C389448EF}" type="slidenum">
              <a:rPr lang="en-IN" smtClean="0"/>
              <a:t>‹#›</a:t>
            </a:fld>
            <a:endParaRPr lang="en-IN"/>
          </a:p>
        </p:txBody>
      </p:sp>
    </p:spTree>
    <p:extLst>
      <p:ext uri="{BB962C8B-B14F-4D97-AF65-F5344CB8AC3E}">
        <p14:creationId xmlns:p14="http://schemas.microsoft.com/office/powerpoint/2010/main" val="363387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403B6BB5-A300-497A-8915-882AFEB32AE2}" type="datetimeFigureOut">
              <a:rPr lang="en-IN" smtClean="0"/>
              <a:t>28-05-2023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68FFDFE-A390-4B8B-8C5D-533C389448EF}" type="slidenum">
              <a:rPr lang="en-IN" smtClean="0"/>
              <a:t>‹#›</a:t>
            </a:fld>
            <a:endParaRPr lang="en-IN"/>
          </a:p>
        </p:txBody>
      </p:sp>
    </p:spTree>
    <p:extLst>
      <p:ext uri="{BB962C8B-B14F-4D97-AF65-F5344CB8AC3E}">
        <p14:creationId xmlns:p14="http://schemas.microsoft.com/office/powerpoint/2010/main" val="2289860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3B6BB5-A300-497A-8915-882AFEB32AE2}" type="datetimeFigureOut">
              <a:rPr lang="en-IN" smtClean="0"/>
              <a:t>28-05-2023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68FFDFE-A390-4B8B-8C5D-533C389448EF}" type="slidenum">
              <a:rPr lang="en-IN" smtClean="0"/>
              <a:t>‹#›</a:t>
            </a:fld>
            <a:endParaRPr lang="en-IN"/>
          </a:p>
        </p:txBody>
      </p:sp>
    </p:spTree>
    <p:extLst>
      <p:ext uri="{BB962C8B-B14F-4D97-AF65-F5344CB8AC3E}">
        <p14:creationId xmlns:p14="http://schemas.microsoft.com/office/powerpoint/2010/main" val="726624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03B6BB5-A300-497A-8915-882AFEB32AE2}" type="datetimeFigureOut">
              <a:rPr lang="en-IN" smtClean="0"/>
              <a:t>28-05-2023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68FFDFE-A390-4B8B-8C5D-533C389448EF}" type="slidenum">
              <a:rPr lang="en-IN" smtClean="0"/>
              <a:t>‹#›</a:t>
            </a:fld>
            <a:endParaRPr lang="en-IN"/>
          </a:p>
        </p:txBody>
      </p:sp>
    </p:spTree>
    <p:extLst>
      <p:ext uri="{BB962C8B-B14F-4D97-AF65-F5344CB8AC3E}">
        <p14:creationId xmlns:p14="http://schemas.microsoft.com/office/powerpoint/2010/main" val="1000929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03B6BB5-A300-497A-8915-882AFEB32AE2}" type="datetimeFigureOut">
              <a:rPr lang="en-IN" smtClean="0"/>
              <a:t>28-05-2023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68FFDFE-A390-4B8B-8C5D-533C389448EF}" type="slidenum">
              <a:rPr lang="en-IN" smtClean="0"/>
              <a:t>‹#›</a:t>
            </a:fld>
            <a:endParaRPr lang="en-IN"/>
          </a:p>
        </p:txBody>
      </p:sp>
    </p:spTree>
    <p:extLst>
      <p:ext uri="{BB962C8B-B14F-4D97-AF65-F5344CB8AC3E}">
        <p14:creationId xmlns:p14="http://schemas.microsoft.com/office/powerpoint/2010/main" val="613012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3B6BB5-A300-497A-8915-882AFEB32AE2}" type="datetimeFigureOut">
              <a:rPr lang="en-IN" smtClean="0"/>
              <a:t>28-05-2023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8FFDFE-A390-4B8B-8C5D-533C389448EF}" type="slidenum">
              <a:rPr lang="en-IN" smtClean="0"/>
              <a:t>‹#›</a:t>
            </a:fld>
            <a:endParaRPr lang="en-IN"/>
          </a:p>
        </p:txBody>
      </p:sp>
    </p:spTree>
    <p:extLst>
      <p:ext uri="{BB962C8B-B14F-4D97-AF65-F5344CB8AC3E}">
        <p14:creationId xmlns:p14="http://schemas.microsoft.com/office/powerpoint/2010/main" val="3050142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521710"/>
          </a:xfrm>
        </p:spPr>
        <p:txBody>
          <a:bodyPr>
            <a:normAutofit fontScale="90000"/>
          </a:bodyPr>
          <a:lstStyle/>
          <a:p>
            <a:r>
              <a:rPr lang="en-IN" sz="9600" dirty="0" smtClean="0">
                <a:latin typeface="Times New Roman" panose="02020603050405020304" pitchFamily="18" charset="0"/>
                <a:cs typeface="Times New Roman" panose="02020603050405020304" pitchFamily="18" charset="0"/>
              </a:rPr>
              <a:t>ISO 9000</a:t>
            </a:r>
            <a:endParaRPr lang="en-IN" sz="9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727201" y="1644073"/>
            <a:ext cx="9144000" cy="1655762"/>
          </a:xfrm>
        </p:spPr>
        <p:txBody>
          <a:bodyPr>
            <a:normAutofit/>
          </a:bodyPr>
          <a:lstStyle/>
          <a:p>
            <a:r>
              <a:rPr lang="en-IN" sz="2800" dirty="0" smtClean="0">
                <a:latin typeface="Times New Roman" panose="02020603050405020304" pitchFamily="18" charset="0"/>
                <a:cs typeface="Times New Roman" panose="02020603050405020304" pitchFamily="18" charset="0"/>
              </a:rPr>
              <a:t>INTERNATIONAL STANDARDS FOR ORGANIZATION</a:t>
            </a:r>
            <a:endParaRPr lang="en-IN" sz="2800" dirty="0">
              <a:latin typeface="Times New Roman" panose="02020603050405020304" pitchFamily="18" charset="0"/>
              <a:cs typeface="Times New Roman" panose="02020603050405020304" pitchFamily="18" charset="0"/>
            </a:endParaRPr>
          </a:p>
        </p:txBody>
      </p:sp>
      <p:sp>
        <p:nvSpPr>
          <p:cNvPr id="4" name="Subtitle 2"/>
          <p:cNvSpPr txBox="1">
            <a:spLocks/>
          </p:cNvSpPr>
          <p:nvPr/>
        </p:nvSpPr>
        <p:spPr>
          <a:xfrm>
            <a:off x="1644073" y="3389745"/>
            <a:ext cx="9144000" cy="2593253"/>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IN" b="1" dirty="0" smtClean="0">
                <a:latin typeface="Times New Roman" panose="02020603050405020304" pitchFamily="18" charset="0"/>
                <a:cs typeface="Times New Roman" panose="02020603050405020304" pitchFamily="18" charset="0"/>
              </a:rPr>
              <a:t>Presented By</a:t>
            </a:r>
          </a:p>
          <a:p>
            <a:r>
              <a:rPr lang="en-IN" b="1" dirty="0" smtClean="0">
                <a:latin typeface="Times New Roman" panose="02020603050405020304" pitchFamily="18" charset="0"/>
                <a:cs typeface="Times New Roman" panose="02020603050405020304" pitchFamily="18" charset="0"/>
              </a:rPr>
              <a:t>K. Gayathri Devi, M. Pharm.,</a:t>
            </a:r>
          </a:p>
          <a:p>
            <a:r>
              <a:rPr lang="en-IN" b="1" dirty="0" smtClean="0">
                <a:latin typeface="Times New Roman" panose="02020603050405020304" pitchFamily="18" charset="0"/>
                <a:cs typeface="Times New Roman" panose="02020603050405020304" pitchFamily="18" charset="0"/>
              </a:rPr>
              <a:t>Assistant Professor,</a:t>
            </a:r>
          </a:p>
          <a:p>
            <a:r>
              <a:rPr lang="en-IN" b="1" dirty="0" smtClean="0">
                <a:latin typeface="Times New Roman" panose="02020603050405020304" pitchFamily="18" charset="0"/>
                <a:cs typeface="Times New Roman" panose="02020603050405020304" pitchFamily="18" charset="0"/>
              </a:rPr>
              <a:t>Department Of Pharmaceutical Analysis,</a:t>
            </a:r>
          </a:p>
          <a:p>
            <a:r>
              <a:rPr lang="en-IN" b="1" dirty="0" smtClean="0">
                <a:latin typeface="Times New Roman" panose="02020603050405020304" pitchFamily="18" charset="0"/>
                <a:cs typeface="Times New Roman" panose="02020603050405020304" pitchFamily="18" charset="0"/>
              </a:rPr>
              <a:t>MAM College Of Pharmacy,</a:t>
            </a:r>
          </a:p>
          <a:p>
            <a:r>
              <a:rPr lang="en-IN" b="1" dirty="0" smtClean="0">
                <a:latin typeface="Times New Roman" panose="02020603050405020304" pitchFamily="18" charset="0"/>
                <a:cs typeface="Times New Roman" panose="02020603050405020304" pitchFamily="18" charset="0"/>
              </a:rPr>
              <a:t>Kesanupalli.</a:t>
            </a: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3653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latin typeface="Times New Roman" panose="02020603050405020304" pitchFamily="18" charset="0"/>
                <a:cs typeface="Times New Roman" panose="02020603050405020304" pitchFamily="18" charset="0"/>
              </a:rPr>
              <a:t>Introduction to ISO 9000</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3491" y="1825624"/>
            <a:ext cx="10670309" cy="5032375"/>
          </a:xfrm>
        </p:spPr>
        <p:txBody>
          <a:bodyPr>
            <a:normAutofit fontScale="92500" lnSpcReduction="20000"/>
          </a:bodyPr>
          <a:lstStyle/>
          <a:p>
            <a:pPr marL="0" indent="0" algn="just">
              <a:buNone/>
            </a:pPr>
            <a:r>
              <a:rPr lang="en-US" dirty="0" smtClean="0"/>
              <a:t>•</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ISO 9000 family of standards is related to quality management systems and designed to help organizations ensure that they meet the needs of customers and other stakeholders while meeting statutory and regulatory requirements.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ISO 9000 deals with the fundamentals of quality management systems, including the eight management principles on which the family of standards is </a:t>
            </a:r>
            <a:r>
              <a:rPr lang="en-US" dirty="0" smtClean="0">
                <a:latin typeface="Times New Roman" panose="02020603050405020304" pitchFamily="18" charset="0"/>
                <a:cs typeface="Times New Roman" panose="02020603050405020304" pitchFamily="18" charset="0"/>
              </a:rPr>
              <a:t>based.</a:t>
            </a:r>
          </a:p>
          <a:p>
            <a:pPr algn="just"/>
            <a:r>
              <a:rPr lang="en-US" dirty="0" smtClean="0">
                <a:latin typeface="Times New Roman" panose="02020603050405020304" pitchFamily="18" charset="0"/>
                <a:cs typeface="Times New Roman" panose="02020603050405020304" pitchFamily="18" charset="0"/>
              </a:rPr>
              <a:t>International </a:t>
            </a:r>
            <a:r>
              <a:rPr lang="en-US" dirty="0">
                <a:latin typeface="Times New Roman" panose="02020603050405020304" pitchFamily="18" charset="0"/>
                <a:cs typeface="Times New Roman" panose="02020603050405020304" pitchFamily="18" charset="0"/>
              </a:rPr>
              <a:t>standards promote international trade by providing one consistent set of requirements recognized around the world.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ISO 9000 can help a company satisfy its customers, meet regulatory requirements and achieve continual improvement. It provides the base level of a quality system, not a complete guarantee of quality.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Originally published in 1987 by the International Organization for Standardization (ISO), a specialized international agency for standardization composed of the national standards bodies of 90 countries.</a:t>
            </a:r>
            <a:r>
              <a:rPr lang="en-US" dirty="0" smtClean="0">
                <a:latin typeface="Times New Roman" panose="02020603050405020304" pitchFamily="18" charset="0"/>
                <a:cs typeface="Times New Roman" panose="02020603050405020304" pitchFamily="18" charset="0"/>
              </a:rPr>
              <a:t>.</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3350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425" y="499664"/>
            <a:ext cx="11228302" cy="5928845"/>
          </a:xfrm>
          <a:prstGeom prst="rect">
            <a:avLst/>
          </a:prstGeom>
        </p:spPr>
      </p:pic>
    </p:spTree>
    <p:extLst>
      <p:ext uri="{BB962C8B-B14F-4D97-AF65-F5344CB8AC3E}">
        <p14:creationId xmlns:p14="http://schemas.microsoft.com/office/powerpoint/2010/main" val="2059934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latin typeface="Times New Roman" panose="02020603050405020304" pitchFamily="18" charset="0"/>
                <a:cs typeface="Times New Roman" panose="02020603050405020304" pitchFamily="18" charset="0"/>
              </a:rPr>
              <a:t>ISO 9000 Series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690688"/>
            <a:ext cx="10515600" cy="4904075"/>
          </a:xfrm>
        </p:spPr>
        <p:txBody>
          <a:bodyPr>
            <a:normAutofit fontScale="70000" lnSpcReduction="20000"/>
          </a:bodyPr>
          <a:lstStyle/>
          <a:p>
            <a:pPr algn="just"/>
            <a:r>
              <a:rPr lang="en-US" dirty="0" smtClean="0">
                <a:latin typeface="Times New Roman" panose="02020603050405020304" pitchFamily="18" charset="0"/>
                <a:cs typeface="Times New Roman" panose="02020603050405020304" pitchFamily="18" charset="0"/>
              </a:rPr>
              <a:t>ISO 9000: </a:t>
            </a:r>
          </a:p>
          <a:p>
            <a:pPr marL="0" indent="0" algn="just">
              <a:buNone/>
            </a:pPr>
            <a:r>
              <a:rPr lang="en-US" dirty="0" smtClean="0">
                <a:latin typeface="Times New Roman" panose="02020603050405020304" pitchFamily="18" charset="0"/>
                <a:cs typeface="Times New Roman" panose="02020603050405020304" pitchFamily="18" charset="0"/>
              </a:rPr>
              <a:t>Explains </a:t>
            </a:r>
            <a:r>
              <a:rPr lang="en-US" dirty="0">
                <a:latin typeface="Times New Roman" panose="02020603050405020304" pitchFamily="18" charset="0"/>
                <a:cs typeface="Times New Roman" panose="02020603050405020304" pitchFamily="18" charset="0"/>
              </a:rPr>
              <a:t>fundamental quality concepts and provides guidelines for the selection and application of each standard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ISO 9001: </a:t>
            </a:r>
          </a:p>
          <a:p>
            <a:pPr marL="0" indent="0" algn="just">
              <a:buNone/>
            </a:pPr>
            <a:r>
              <a:rPr lang="en-US" dirty="0" smtClean="0">
                <a:latin typeface="Times New Roman" panose="02020603050405020304" pitchFamily="18" charset="0"/>
                <a:cs typeface="Times New Roman" panose="02020603050405020304" pitchFamily="18" charset="0"/>
              </a:rPr>
              <a:t>Model </a:t>
            </a:r>
            <a:r>
              <a:rPr lang="en-US" dirty="0">
                <a:latin typeface="Times New Roman" panose="02020603050405020304" pitchFamily="18" charset="0"/>
                <a:cs typeface="Times New Roman" panose="02020603050405020304" pitchFamily="18" charset="0"/>
              </a:rPr>
              <a:t>for quality assurance in design, development, production, installation and servicing</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ISO </a:t>
            </a:r>
            <a:r>
              <a:rPr lang="en-US" dirty="0" smtClean="0">
                <a:latin typeface="Times New Roman" panose="02020603050405020304" pitchFamily="18" charset="0"/>
                <a:cs typeface="Times New Roman" panose="02020603050405020304" pitchFamily="18" charset="0"/>
              </a:rPr>
              <a:t>9002: </a:t>
            </a:r>
          </a:p>
          <a:p>
            <a:pPr marL="0" indent="0" algn="just">
              <a:buNone/>
            </a:pPr>
            <a:r>
              <a:rPr lang="en-US" dirty="0" smtClean="0">
                <a:latin typeface="Times New Roman" panose="02020603050405020304" pitchFamily="18" charset="0"/>
                <a:cs typeface="Times New Roman" panose="02020603050405020304" pitchFamily="18" charset="0"/>
              </a:rPr>
              <a:t>Model </a:t>
            </a:r>
            <a:r>
              <a:rPr lang="en-US" dirty="0">
                <a:latin typeface="Times New Roman" panose="02020603050405020304" pitchFamily="18" charset="0"/>
                <a:cs typeface="Times New Roman" panose="02020603050405020304" pitchFamily="18" charset="0"/>
              </a:rPr>
              <a:t>for quality assurance in the production and installation of manufacturing </a:t>
            </a:r>
            <a:r>
              <a:rPr lang="en-US" dirty="0" smtClean="0">
                <a:latin typeface="Times New Roman" panose="02020603050405020304" pitchFamily="18" charset="0"/>
                <a:cs typeface="Times New Roman" panose="02020603050405020304" pitchFamily="18" charset="0"/>
              </a:rPr>
              <a:t>systems.</a:t>
            </a: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ISO 9003:    </a:t>
            </a:r>
          </a:p>
          <a:p>
            <a:pPr marL="0" indent="0" algn="just">
              <a:buNone/>
            </a:pPr>
            <a:r>
              <a:rPr lang="en-US" dirty="0" smtClean="0">
                <a:latin typeface="Times New Roman" panose="02020603050405020304" pitchFamily="18" charset="0"/>
                <a:cs typeface="Times New Roman" panose="02020603050405020304" pitchFamily="18" charset="0"/>
              </a:rPr>
              <a:t>Quality </a:t>
            </a:r>
            <a:r>
              <a:rPr lang="en-US" dirty="0">
                <a:latin typeface="Times New Roman" panose="02020603050405020304" pitchFamily="18" charset="0"/>
                <a:cs typeface="Times New Roman" panose="02020603050405020304" pitchFamily="18" charset="0"/>
              </a:rPr>
              <a:t>assurance in final inspection and testing.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ISO 9004: </a:t>
            </a:r>
          </a:p>
          <a:p>
            <a:pPr marL="0" indent="0" algn="just">
              <a:buNone/>
            </a:pPr>
            <a:r>
              <a:rPr lang="en-US" dirty="0" smtClean="0">
                <a:latin typeface="Times New Roman" panose="02020603050405020304" pitchFamily="18" charset="0"/>
                <a:cs typeface="Times New Roman" panose="02020603050405020304" pitchFamily="18" charset="0"/>
              </a:rPr>
              <a:t>Guidelines </a:t>
            </a:r>
            <a:r>
              <a:rPr lang="en-US" dirty="0">
                <a:latin typeface="Times New Roman" panose="02020603050405020304" pitchFamily="18" charset="0"/>
                <a:cs typeface="Times New Roman" panose="02020603050405020304" pitchFamily="18" charset="0"/>
              </a:rPr>
              <a:t>for the applications of standards in quality management and quality systems.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ISO </a:t>
            </a:r>
            <a:r>
              <a:rPr lang="en-US" dirty="0">
                <a:latin typeface="Times New Roman" panose="02020603050405020304" pitchFamily="18" charset="0"/>
                <a:cs typeface="Times New Roman" panose="02020603050405020304" pitchFamily="18" charset="0"/>
              </a:rPr>
              <a:t>9000 and ISO 9004 are guidance standards. They describe what is necessary to accomplish the requirements outlined in standards 9001, 9002 or 9003.</a:t>
            </a:r>
          </a:p>
          <a:p>
            <a:endParaRPr lang="en-IN" dirty="0"/>
          </a:p>
        </p:txBody>
      </p:sp>
    </p:spTree>
    <p:extLst>
      <p:ext uri="{BB962C8B-B14F-4D97-AF65-F5344CB8AC3E}">
        <p14:creationId xmlns:p14="http://schemas.microsoft.com/office/powerpoint/2010/main" val="2057377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latin typeface="Times New Roman" panose="02020603050405020304" pitchFamily="18" charset="0"/>
                <a:cs typeface="Times New Roman" panose="02020603050405020304" pitchFamily="18" charset="0"/>
              </a:rPr>
              <a:t>Advantages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r>
              <a:rPr lang="en-US" dirty="0" smtClean="0">
                <a:latin typeface="Times New Roman" panose="02020603050405020304" pitchFamily="18" charset="0"/>
                <a:cs typeface="Times New Roman" panose="02020603050405020304" pitchFamily="18" charset="0"/>
              </a:rPr>
              <a:t>Quality </a:t>
            </a:r>
            <a:r>
              <a:rPr lang="en-US" dirty="0">
                <a:latin typeface="Times New Roman" panose="02020603050405020304" pitchFamily="18" charset="0"/>
                <a:cs typeface="Times New Roman" panose="02020603050405020304" pitchFamily="18" charset="0"/>
              </a:rPr>
              <a:t>is </a:t>
            </a:r>
            <a:r>
              <a:rPr lang="en-US" dirty="0" smtClean="0">
                <a:latin typeface="Times New Roman" panose="02020603050405020304" pitchFamily="18" charset="0"/>
                <a:cs typeface="Times New Roman" panose="02020603050405020304" pitchFamily="18" charset="0"/>
              </a:rPr>
              <a:t>maintained</a:t>
            </a:r>
          </a:p>
          <a:p>
            <a:pPr algn="just"/>
            <a:r>
              <a:rPr lang="en-US" dirty="0" smtClean="0">
                <a:latin typeface="Times New Roman" panose="02020603050405020304" pitchFamily="18" charset="0"/>
                <a:cs typeface="Times New Roman" panose="02020603050405020304" pitchFamily="18" charset="0"/>
              </a:rPr>
              <a:t>ISO </a:t>
            </a:r>
            <a:r>
              <a:rPr lang="en-US" dirty="0">
                <a:latin typeface="Times New Roman" panose="02020603050405020304" pitchFamily="18" charset="0"/>
                <a:cs typeface="Times New Roman" panose="02020603050405020304" pitchFamily="18" charset="0"/>
              </a:rPr>
              <a:t>registration also has a significant bearing on market credibility as </a:t>
            </a:r>
            <a:r>
              <a:rPr lang="en-US" dirty="0" smtClean="0">
                <a:latin typeface="Times New Roman" panose="02020603050405020304" pitchFamily="18" charset="0"/>
                <a:cs typeface="Times New Roman" panose="02020603050405020304" pitchFamily="18" charset="0"/>
              </a:rPr>
              <a:t>well.</a:t>
            </a:r>
          </a:p>
          <a:p>
            <a:pPr algn="just"/>
            <a:r>
              <a:rPr lang="en-US" dirty="0" smtClean="0">
                <a:latin typeface="Times New Roman" panose="02020603050405020304" pitchFamily="18" charset="0"/>
                <a:cs typeface="Times New Roman" panose="02020603050405020304" pitchFamily="18" charset="0"/>
              </a:rPr>
              <a:t>Opportunity </a:t>
            </a:r>
            <a:r>
              <a:rPr lang="en-US" dirty="0">
                <a:latin typeface="Times New Roman" panose="02020603050405020304" pitchFamily="18" charset="0"/>
                <a:cs typeface="Times New Roman" panose="02020603050405020304" pitchFamily="18" charset="0"/>
              </a:rPr>
              <a:t>to compete with larger </a:t>
            </a:r>
            <a:r>
              <a:rPr lang="en-US" dirty="0" smtClean="0">
                <a:latin typeface="Times New Roman" panose="02020603050405020304" pitchFamily="18" charset="0"/>
                <a:cs typeface="Times New Roman" panose="02020603050405020304" pitchFamily="18" charset="0"/>
              </a:rPr>
              <a:t>companies</a:t>
            </a:r>
          </a:p>
          <a:p>
            <a:pPr algn="just"/>
            <a:r>
              <a:rPr lang="en-US" dirty="0" smtClean="0">
                <a:latin typeface="Times New Roman" panose="02020603050405020304" pitchFamily="18" charset="0"/>
                <a:cs typeface="Times New Roman" panose="02020603050405020304" pitchFamily="18" charset="0"/>
              </a:rPr>
              <a:t>More </a:t>
            </a:r>
            <a:r>
              <a:rPr lang="en-US" dirty="0">
                <a:latin typeface="Times New Roman" panose="02020603050405020304" pitchFamily="18" charset="0"/>
                <a:cs typeface="Times New Roman" panose="02020603050405020304" pitchFamily="18" charset="0"/>
              </a:rPr>
              <a:t>time spent on customer </a:t>
            </a:r>
            <a:r>
              <a:rPr lang="en-US" dirty="0" smtClean="0">
                <a:latin typeface="Times New Roman" panose="02020603050405020304" pitchFamily="18" charset="0"/>
                <a:cs typeface="Times New Roman" panose="02020603050405020304" pitchFamily="18" charset="0"/>
              </a:rPr>
              <a:t>focus</a:t>
            </a:r>
          </a:p>
          <a:p>
            <a:pPr algn="just"/>
            <a:r>
              <a:rPr lang="en-US" dirty="0" smtClean="0">
                <a:latin typeface="Times New Roman" panose="02020603050405020304" pitchFamily="18" charset="0"/>
                <a:cs typeface="Times New Roman" panose="02020603050405020304" pitchFamily="18" charset="0"/>
              </a:rPr>
              <a:t>Confirmation </a:t>
            </a:r>
            <a:r>
              <a:rPr lang="en-US" dirty="0">
                <a:latin typeface="Times New Roman" panose="02020603050405020304" pitchFamily="18" charset="0"/>
                <a:cs typeface="Times New Roman" panose="02020603050405020304" pitchFamily="18" charset="0"/>
              </a:rPr>
              <a:t>that your company is committed to </a:t>
            </a:r>
            <a:r>
              <a:rPr lang="en-US" dirty="0" smtClean="0">
                <a:latin typeface="Times New Roman" panose="02020603050405020304" pitchFamily="18" charset="0"/>
                <a:cs typeface="Times New Roman" panose="02020603050405020304" pitchFamily="18" charset="0"/>
              </a:rPr>
              <a:t>quality</a:t>
            </a:r>
          </a:p>
          <a:p>
            <a:pPr algn="just"/>
            <a:r>
              <a:rPr lang="en-US" dirty="0" smtClean="0">
                <a:latin typeface="Times New Roman" panose="02020603050405020304" pitchFamily="18" charset="0"/>
                <a:cs typeface="Times New Roman" panose="02020603050405020304" pitchFamily="18" charset="0"/>
              </a:rPr>
              <a:t>May </a:t>
            </a:r>
            <a:r>
              <a:rPr lang="en-US" dirty="0">
                <a:latin typeface="Times New Roman" panose="02020603050405020304" pitchFamily="18" charset="0"/>
                <a:cs typeface="Times New Roman" panose="02020603050405020304" pitchFamily="18" charset="0"/>
              </a:rPr>
              <a:t>facilitate trade and increased market </a:t>
            </a:r>
            <a:r>
              <a:rPr lang="en-US" dirty="0" smtClean="0">
                <a:latin typeface="Times New Roman" panose="02020603050405020304" pitchFamily="18" charset="0"/>
                <a:cs typeface="Times New Roman" panose="02020603050405020304" pitchFamily="18" charset="0"/>
              </a:rPr>
              <a:t>opportunities</a:t>
            </a:r>
          </a:p>
          <a:p>
            <a:pPr algn="just"/>
            <a:r>
              <a:rPr lang="en-US" dirty="0" smtClean="0">
                <a:latin typeface="Times New Roman" panose="02020603050405020304" pitchFamily="18" charset="0"/>
                <a:cs typeface="Times New Roman" panose="02020603050405020304" pitchFamily="18" charset="0"/>
              </a:rPr>
              <a:t>Can </a:t>
            </a:r>
            <a:r>
              <a:rPr lang="en-US" dirty="0">
                <a:latin typeface="Times New Roman" panose="02020603050405020304" pitchFamily="18" charset="0"/>
                <a:cs typeface="Times New Roman" panose="02020603050405020304" pitchFamily="18" charset="0"/>
              </a:rPr>
              <a:t>increase customer confidence and satisfaction.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1119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984"/>
            <a:ext cx="10515600" cy="1325563"/>
          </a:xfrm>
        </p:spPr>
        <p:txBody>
          <a:bodyPr>
            <a:normAutofit/>
          </a:bodyPr>
          <a:lstStyle/>
          <a:p>
            <a:r>
              <a:rPr lang="en-IN" sz="3200" dirty="0" smtClean="0">
                <a:latin typeface="Times New Roman" panose="02020603050405020304" pitchFamily="18" charset="0"/>
                <a:cs typeface="Times New Roman" panose="02020603050405020304" pitchFamily="18" charset="0"/>
              </a:rPr>
              <a:t>CLAUSES</a:t>
            </a:r>
            <a:endParaRPr lang="en-IN" sz="32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145" y="801389"/>
            <a:ext cx="10178473" cy="6056611"/>
          </a:xfrm>
          <a:prstGeom prst="rect">
            <a:avLst/>
          </a:prstGeom>
        </p:spPr>
      </p:pic>
    </p:spTree>
    <p:extLst>
      <p:ext uri="{BB962C8B-B14F-4D97-AF65-F5344CB8AC3E}">
        <p14:creationId xmlns:p14="http://schemas.microsoft.com/office/powerpoint/2010/main" val="3903973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35709"/>
            <a:ext cx="10430164" cy="5641254"/>
          </a:xfrm>
        </p:spPr>
        <p:txBody>
          <a:bodyPr>
            <a:normAutofit fontScale="92500" lnSpcReduction="10000"/>
          </a:bodyPr>
          <a:lstStyle/>
          <a:p>
            <a:pPr marL="0" indent="0" algn="just">
              <a:buNone/>
            </a:pPr>
            <a:r>
              <a:rPr lang="en-IN" b="1" dirty="0">
                <a:latin typeface="Times New Roman" panose="02020603050405020304" pitchFamily="18" charset="0"/>
                <a:cs typeface="Times New Roman" panose="02020603050405020304" pitchFamily="18" charset="0"/>
              </a:rPr>
              <a:t>Quality Management Clause </a:t>
            </a:r>
          </a:p>
          <a:p>
            <a:pPr algn="just"/>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General requirements </a:t>
            </a:r>
            <a:endParaRPr lang="en-IN" dirty="0" smtClean="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Documentation </a:t>
            </a:r>
            <a:r>
              <a:rPr lang="en-IN" dirty="0">
                <a:latin typeface="Times New Roman" panose="02020603050405020304" pitchFamily="18" charset="0"/>
                <a:cs typeface="Times New Roman" panose="02020603050405020304" pitchFamily="18" charset="0"/>
              </a:rPr>
              <a:t>requirement </a:t>
            </a:r>
            <a:endParaRPr lang="en-IN" dirty="0" smtClean="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Quality manual</a:t>
            </a:r>
          </a:p>
          <a:p>
            <a:pPr algn="just"/>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Control of records and documents </a:t>
            </a:r>
            <a:endParaRPr lang="en-IN" dirty="0" smtClean="0">
              <a:latin typeface="Times New Roman" panose="02020603050405020304" pitchFamily="18" charset="0"/>
              <a:cs typeface="Times New Roman" panose="02020603050405020304" pitchFamily="18" charset="0"/>
            </a:endParaRPr>
          </a:p>
          <a:p>
            <a:pPr algn="just"/>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Management </a:t>
            </a:r>
            <a:r>
              <a:rPr lang="en-IN" dirty="0">
                <a:latin typeface="Times New Roman" panose="02020603050405020304" pitchFamily="18" charset="0"/>
                <a:cs typeface="Times New Roman" panose="02020603050405020304" pitchFamily="18" charset="0"/>
              </a:rPr>
              <a:t>responsibility </a:t>
            </a:r>
            <a:r>
              <a:rPr lang="en-IN" dirty="0" smtClean="0">
                <a:latin typeface="Times New Roman" panose="02020603050405020304" pitchFamily="18" charset="0"/>
                <a:cs typeface="Times New Roman" panose="02020603050405020304" pitchFamily="18" charset="0"/>
              </a:rPr>
              <a:t>clause</a:t>
            </a:r>
          </a:p>
          <a:p>
            <a:pPr algn="just"/>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Customer focus </a:t>
            </a:r>
            <a:endParaRPr lang="en-IN" dirty="0" smtClean="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Quality </a:t>
            </a:r>
            <a:r>
              <a:rPr lang="en-IN" dirty="0">
                <a:latin typeface="Times New Roman" panose="02020603050405020304" pitchFamily="18" charset="0"/>
                <a:cs typeface="Times New Roman" panose="02020603050405020304" pitchFamily="18" charset="0"/>
              </a:rPr>
              <a:t>objective </a:t>
            </a:r>
            <a:endParaRPr lang="en-IN" dirty="0" smtClean="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Quality </a:t>
            </a:r>
            <a:r>
              <a:rPr lang="en-IN" dirty="0">
                <a:latin typeface="Times New Roman" panose="02020603050405020304" pitchFamily="18" charset="0"/>
                <a:cs typeface="Times New Roman" panose="02020603050405020304" pitchFamily="18" charset="0"/>
              </a:rPr>
              <a:t>policy </a:t>
            </a:r>
            <a:endParaRPr lang="en-IN" dirty="0" smtClean="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Quality </a:t>
            </a:r>
            <a:r>
              <a:rPr lang="en-IN" dirty="0">
                <a:latin typeface="Times New Roman" panose="02020603050405020304" pitchFamily="18" charset="0"/>
                <a:cs typeface="Times New Roman" panose="02020603050405020304" pitchFamily="18" charset="0"/>
              </a:rPr>
              <a:t>management </a:t>
            </a:r>
            <a:r>
              <a:rPr lang="en-IN" dirty="0" smtClean="0">
                <a:latin typeface="Times New Roman" panose="02020603050405020304" pitchFamily="18" charset="0"/>
                <a:cs typeface="Times New Roman" panose="02020603050405020304" pitchFamily="18" charset="0"/>
              </a:rPr>
              <a:t>system </a:t>
            </a:r>
            <a:r>
              <a:rPr lang="en-IN" dirty="0">
                <a:latin typeface="Times New Roman" panose="02020603050405020304" pitchFamily="18" charset="0"/>
                <a:cs typeface="Times New Roman" panose="02020603050405020304" pitchFamily="18" charset="0"/>
              </a:rPr>
              <a:t>planning </a:t>
            </a:r>
            <a:endParaRPr lang="en-IN" dirty="0" smtClean="0">
              <a:latin typeface="Times New Roman" panose="02020603050405020304" pitchFamily="18" charset="0"/>
              <a:cs typeface="Times New Roman" panose="02020603050405020304" pitchFamily="18" charset="0"/>
            </a:endParaRPr>
          </a:p>
          <a:p>
            <a:pPr algn="just"/>
            <a:r>
              <a:rPr lang="en-IN" dirty="0" smtClean="0">
                <a:latin typeface="Times New Roman" panose="02020603050405020304" pitchFamily="18" charset="0"/>
                <a:cs typeface="Times New Roman" panose="02020603050405020304" pitchFamily="18" charset="0"/>
              </a:rPr>
              <a:t>Management </a:t>
            </a:r>
            <a:r>
              <a:rPr lang="en-IN" dirty="0">
                <a:latin typeface="Times New Roman" panose="02020603050405020304" pitchFamily="18" charset="0"/>
                <a:cs typeface="Times New Roman" panose="02020603050405020304" pitchFamily="18" charset="0"/>
              </a:rPr>
              <a:t>representative </a:t>
            </a:r>
          </a:p>
          <a:p>
            <a:pPr algn="just"/>
            <a:r>
              <a:rPr lang="en-IN" dirty="0" smtClean="0">
                <a:latin typeface="Times New Roman" panose="02020603050405020304" pitchFamily="18" charset="0"/>
                <a:cs typeface="Times New Roman" panose="02020603050405020304" pitchFamily="18" charset="0"/>
              </a:rPr>
              <a:t>Internal communication</a:t>
            </a:r>
          </a:p>
        </p:txBody>
      </p:sp>
    </p:spTree>
    <p:extLst>
      <p:ext uri="{BB962C8B-B14F-4D97-AF65-F5344CB8AC3E}">
        <p14:creationId xmlns:p14="http://schemas.microsoft.com/office/powerpoint/2010/main" val="2617488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6618" y="471055"/>
            <a:ext cx="10541000" cy="5705908"/>
          </a:xfrm>
        </p:spPr>
        <p:txBody>
          <a:bodyPr>
            <a:normAutofit fontScale="77500" lnSpcReduction="20000"/>
          </a:bodyPr>
          <a:lstStyle/>
          <a:p>
            <a:pPr algn="just"/>
            <a:r>
              <a:rPr lang="en-IN" b="1" dirty="0" smtClean="0">
                <a:latin typeface="Times New Roman" panose="02020603050405020304" pitchFamily="18" charset="0"/>
                <a:cs typeface="Times New Roman" panose="02020603050405020304" pitchFamily="18" charset="0"/>
              </a:rPr>
              <a:t>Resource management requirement clause </a:t>
            </a:r>
          </a:p>
          <a:p>
            <a:pPr marL="0" indent="0" algn="just">
              <a:buNone/>
            </a:pPr>
            <a:r>
              <a:rPr lang="en-IN" dirty="0" smtClean="0">
                <a:latin typeface="Times New Roman" panose="02020603050405020304" pitchFamily="18" charset="0"/>
                <a:cs typeface="Times New Roman" panose="02020603050405020304" pitchFamily="18" charset="0"/>
              </a:rPr>
              <a:t>Competence, awareness and training</a:t>
            </a:r>
          </a:p>
          <a:p>
            <a:pPr marL="0" indent="0" algn="just">
              <a:buNone/>
            </a:pPr>
            <a:r>
              <a:rPr lang="en-IN" dirty="0" smtClean="0">
                <a:latin typeface="Times New Roman" panose="02020603050405020304" pitchFamily="18" charset="0"/>
                <a:cs typeface="Times New Roman" panose="02020603050405020304" pitchFamily="18" charset="0"/>
              </a:rPr>
              <a:t>Infrastructure</a:t>
            </a:r>
          </a:p>
          <a:p>
            <a:pPr marL="0" indent="0" algn="just">
              <a:buNone/>
            </a:pPr>
            <a:r>
              <a:rPr lang="en-IN" dirty="0" smtClean="0">
                <a:latin typeface="Times New Roman" panose="02020603050405020304" pitchFamily="18" charset="0"/>
                <a:cs typeface="Times New Roman" panose="02020603050405020304" pitchFamily="18" charset="0"/>
              </a:rPr>
              <a:t>Work environment </a:t>
            </a:r>
          </a:p>
          <a:p>
            <a:pPr marL="0" indent="0" algn="just">
              <a:buNone/>
            </a:pPr>
            <a:r>
              <a:rPr lang="en-IN" dirty="0" smtClean="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Product realization requirement clause</a:t>
            </a:r>
          </a:p>
          <a:p>
            <a:pPr marL="0" indent="0" algn="just">
              <a:buNone/>
            </a:pPr>
            <a:r>
              <a:rPr lang="en-IN" dirty="0" smtClean="0">
                <a:latin typeface="Times New Roman" panose="02020603050405020304" pitchFamily="18" charset="0"/>
                <a:cs typeface="Times New Roman" panose="02020603050405020304" pitchFamily="18" charset="0"/>
              </a:rPr>
              <a:t>Planning of product realization</a:t>
            </a:r>
          </a:p>
          <a:p>
            <a:pPr marL="0" indent="0" algn="just">
              <a:buNone/>
            </a:pPr>
            <a:r>
              <a:rPr lang="en-IN" dirty="0" smtClean="0">
                <a:latin typeface="Times New Roman" panose="02020603050405020304" pitchFamily="18" charset="0"/>
                <a:cs typeface="Times New Roman" panose="02020603050405020304" pitchFamily="18" charset="0"/>
              </a:rPr>
              <a:t>Customer related process </a:t>
            </a:r>
          </a:p>
          <a:p>
            <a:pPr marL="0" indent="0" algn="just">
              <a:buNone/>
            </a:pPr>
            <a:r>
              <a:rPr lang="en-IN" dirty="0" smtClean="0">
                <a:latin typeface="Times New Roman" panose="02020603050405020304" pitchFamily="18" charset="0"/>
                <a:cs typeface="Times New Roman" panose="02020603050405020304" pitchFamily="18" charset="0"/>
              </a:rPr>
              <a:t>Customer communication </a:t>
            </a:r>
          </a:p>
          <a:p>
            <a:pPr marL="0" indent="0" algn="just">
              <a:buNone/>
            </a:pPr>
            <a:r>
              <a:rPr lang="en-IN" dirty="0" smtClean="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Measurement, analysis and improvement clause</a:t>
            </a:r>
          </a:p>
          <a:p>
            <a:pPr marL="0" indent="0" algn="just">
              <a:buNone/>
            </a:pPr>
            <a:r>
              <a:rPr lang="en-IN" dirty="0" smtClean="0">
                <a:latin typeface="Times New Roman" panose="02020603050405020304" pitchFamily="18" charset="0"/>
                <a:cs typeface="Times New Roman" panose="02020603050405020304" pitchFamily="18" charset="0"/>
              </a:rPr>
              <a:t>General requirements</a:t>
            </a:r>
          </a:p>
          <a:p>
            <a:pPr marL="0" indent="0" algn="just">
              <a:buNone/>
            </a:pPr>
            <a:r>
              <a:rPr lang="en-IN" dirty="0" smtClean="0">
                <a:latin typeface="Times New Roman" panose="02020603050405020304" pitchFamily="18" charset="0"/>
                <a:cs typeface="Times New Roman" panose="02020603050405020304" pitchFamily="18" charset="0"/>
              </a:rPr>
              <a:t>Monitoring and measurement</a:t>
            </a:r>
          </a:p>
          <a:p>
            <a:pPr marL="0" indent="0" algn="just">
              <a:buNone/>
            </a:pPr>
            <a:r>
              <a:rPr lang="en-IN" dirty="0" smtClean="0">
                <a:latin typeface="Times New Roman" panose="02020603050405020304" pitchFamily="18" charset="0"/>
                <a:cs typeface="Times New Roman" panose="02020603050405020304" pitchFamily="18" charset="0"/>
              </a:rPr>
              <a:t>         customer satisfaction</a:t>
            </a:r>
          </a:p>
          <a:p>
            <a:pPr marL="0" indent="0" algn="just">
              <a:buNone/>
            </a:pPr>
            <a:r>
              <a:rPr lang="en-IN" dirty="0" smtClean="0">
                <a:latin typeface="Times New Roman" panose="02020603050405020304" pitchFamily="18" charset="0"/>
                <a:cs typeface="Times New Roman" panose="02020603050405020304" pitchFamily="18" charset="0"/>
              </a:rPr>
              <a:t>         Internal audit</a:t>
            </a:r>
          </a:p>
          <a:p>
            <a:pPr marL="0" indent="0" algn="just">
              <a:buNone/>
            </a:pPr>
            <a:r>
              <a:rPr lang="en-IN" dirty="0" smtClean="0">
                <a:latin typeface="Times New Roman" panose="02020603050405020304" pitchFamily="18" charset="0"/>
                <a:cs typeface="Times New Roman" panose="02020603050405020304" pitchFamily="18" charset="0"/>
              </a:rPr>
              <a:t>Analysis of data </a:t>
            </a:r>
          </a:p>
          <a:p>
            <a:pPr marL="0" indent="0" algn="just">
              <a:buNone/>
            </a:pPr>
            <a:r>
              <a:rPr lang="en-IN" dirty="0" smtClean="0">
                <a:latin typeface="Times New Roman" panose="02020603050405020304" pitchFamily="18" charset="0"/>
                <a:cs typeface="Times New Roman" panose="02020603050405020304" pitchFamily="18" charset="0"/>
              </a:rPr>
              <a:t>Continual improvement</a:t>
            </a:r>
          </a:p>
          <a:p>
            <a:pPr algn="just"/>
            <a:endParaRPr lang="en-IN" dirty="0" smtClean="0">
              <a:latin typeface="Times New Roman" panose="02020603050405020304" pitchFamily="18" charset="0"/>
              <a:cs typeface="Times New Roman" panose="02020603050405020304" pitchFamily="18" charset="0"/>
            </a:endParaRP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93909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427</Words>
  <Application>Microsoft Office PowerPoint</Application>
  <PresentationFormat>Widescreen</PresentationFormat>
  <Paragraphs>64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ISO 9000</vt:lpstr>
      <vt:lpstr>Introduction to ISO 9000</vt:lpstr>
      <vt:lpstr>PowerPoint Presentation</vt:lpstr>
      <vt:lpstr>ISO 9000 Series</vt:lpstr>
      <vt:lpstr>Advantages</vt:lpstr>
      <vt:lpstr>CLAUSES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ISO 9000</dc:title>
  <dc:creator>Windows User</dc:creator>
  <cp:lastModifiedBy>Windows User</cp:lastModifiedBy>
  <cp:revision>11</cp:revision>
  <dcterms:created xsi:type="dcterms:W3CDTF">2022-08-22T10:21:20Z</dcterms:created>
  <dcterms:modified xsi:type="dcterms:W3CDTF">2023-05-28T14:40:12Z</dcterms:modified>
</cp:coreProperties>
</file>