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6" r:id="rId3"/>
    <p:sldId id="298" r:id="rId4"/>
    <p:sldId id="299" r:id="rId5"/>
    <p:sldId id="300" r:id="rId6"/>
    <p:sldId id="258" r:id="rId7"/>
    <p:sldId id="287" r:id="rId8"/>
    <p:sldId id="304" r:id="rId9"/>
    <p:sldId id="305" r:id="rId10"/>
    <p:sldId id="267" r:id="rId11"/>
    <p:sldId id="268" r:id="rId12"/>
    <p:sldId id="259" r:id="rId13"/>
    <p:sldId id="260" r:id="rId14"/>
    <p:sldId id="261" r:id="rId15"/>
    <p:sldId id="263" r:id="rId16"/>
    <p:sldId id="264" r:id="rId17"/>
    <p:sldId id="274" r:id="rId18"/>
    <p:sldId id="265" r:id="rId19"/>
    <p:sldId id="272" r:id="rId20"/>
    <p:sldId id="273" r:id="rId21"/>
    <p:sldId id="312" r:id="rId22"/>
    <p:sldId id="276" r:id="rId23"/>
    <p:sldId id="277" r:id="rId24"/>
    <p:sldId id="279" r:id="rId25"/>
    <p:sldId id="275" r:id="rId26"/>
    <p:sldId id="281" r:id="rId27"/>
    <p:sldId id="282" r:id="rId28"/>
    <p:sldId id="288" r:id="rId29"/>
    <p:sldId id="289" r:id="rId30"/>
    <p:sldId id="290" r:id="rId31"/>
    <p:sldId id="291" r:id="rId32"/>
    <p:sldId id="292" r:id="rId33"/>
    <p:sldId id="293" r:id="rId34"/>
    <p:sldId id="294" r:id="rId35"/>
    <p:sldId id="301" r:id="rId36"/>
    <p:sldId id="302" r:id="rId37"/>
    <p:sldId id="303" r:id="rId38"/>
    <p:sldId id="295" r:id="rId39"/>
    <p:sldId id="309" r:id="rId40"/>
    <p:sldId id="310" r:id="rId41"/>
    <p:sldId id="311" r:id="rId42"/>
    <p:sldId id="296" r:id="rId43"/>
    <p:sldId id="306" r:id="rId44"/>
    <p:sldId id="307" r:id="rId45"/>
    <p:sldId id="308" r:id="rId46"/>
    <p:sldId id="297" r:id="rId47"/>
    <p:sldId id="257" r:id="rId48"/>
    <p:sldId id="286" r:id="rId49"/>
    <p:sldId id="313" r:id="rId50"/>
    <p:sldId id="314" r:id="rId51"/>
    <p:sldId id="315" r:id="rId52"/>
    <p:sldId id="316"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71" autoAdjust="0"/>
  </p:normalViewPr>
  <p:slideViewPr>
    <p:cSldViewPr>
      <p:cViewPr varScale="1">
        <p:scale>
          <a:sx n="81" d="100"/>
          <a:sy n="81" d="100"/>
        </p:scale>
        <p:origin x="-1056" y="-90"/>
      </p:cViewPr>
      <p:guideLst>
        <p:guide orient="horz" pos="2160"/>
        <p:guide pos="2880"/>
      </p:guideLst>
    </p:cSldViewPr>
  </p:slideViewPr>
  <p:outlineViewPr>
    <p:cViewPr>
      <p:scale>
        <a:sx n="33" d="100"/>
        <a:sy n="33" d="100"/>
      </p:scale>
      <p:origin x="0" y="60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69156C8-F865-49DB-9D09-B967A6D4F49E}" type="datetimeFigureOut">
              <a:rPr lang="en-US" smtClean="0"/>
              <a:pPr/>
              <a:t>10/9/2014</a:t>
            </a:fld>
            <a:endParaRPr lang="en-IN"/>
          </a:p>
        </p:txBody>
      </p:sp>
      <p:sp>
        <p:nvSpPr>
          <p:cNvPr id="20" name="Footer Placeholder 19"/>
          <p:cNvSpPr>
            <a:spLocks noGrp="1"/>
          </p:cNvSpPr>
          <p:nvPr>
            <p:ph type="ftr" sz="quarter" idx="11"/>
          </p:nvPr>
        </p:nvSpPr>
        <p:spPr/>
        <p:txBody>
          <a:bodyPr/>
          <a:lstStyle>
            <a:extLst/>
          </a:lstStyle>
          <a:p>
            <a:endParaRPr lang="en-IN"/>
          </a:p>
        </p:txBody>
      </p:sp>
      <p:sp>
        <p:nvSpPr>
          <p:cNvPr id="10" name="Slide Number Placeholder 9"/>
          <p:cNvSpPr>
            <a:spLocks noGrp="1"/>
          </p:cNvSpPr>
          <p:nvPr>
            <p:ph type="sldNum" sz="quarter" idx="12"/>
          </p:nvPr>
        </p:nvSpPr>
        <p:spPr/>
        <p:txBody>
          <a:bodyPr/>
          <a:lstStyle>
            <a:extLst/>
          </a:lstStyle>
          <a:p>
            <a:fld id="{4AFFD054-A274-443E-914C-10B3A6200C03}" type="slidenum">
              <a:rPr lang="en-IN" smtClean="0"/>
              <a:pPr/>
              <a:t>‹#›</a:t>
            </a:fld>
            <a:endParaRPr lang="en-IN"/>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69156C8-F865-49DB-9D09-B967A6D4F49E}" type="datetimeFigureOut">
              <a:rPr lang="en-US" smtClean="0"/>
              <a:pPr/>
              <a:t>10/9/2014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4AFFD054-A274-443E-914C-10B3A6200C03}"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69156C8-F865-49DB-9D09-B967A6D4F49E}" type="datetimeFigureOut">
              <a:rPr lang="en-US" smtClean="0"/>
              <a:pPr/>
              <a:t>10/9/2014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4AFFD054-A274-443E-914C-10B3A6200C03}"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69156C8-F865-49DB-9D09-B967A6D4F49E}" type="datetimeFigureOut">
              <a:rPr lang="en-US" smtClean="0"/>
              <a:pPr/>
              <a:t>10/9/2014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4AFFD054-A274-443E-914C-10B3A6200C03}"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69156C8-F865-49DB-9D09-B967A6D4F49E}" type="datetimeFigureOut">
              <a:rPr lang="en-US" smtClean="0"/>
              <a:pPr/>
              <a:t>10/9/2014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4AFFD054-A274-443E-914C-10B3A6200C03}" type="slidenum">
              <a:rPr lang="en-IN" smtClean="0"/>
              <a:pPr/>
              <a:t>‹#›</a:t>
            </a:fld>
            <a:endParaRPr lang="en-IN"/>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69156C8-F865-49DB-9D09-B967A6D4F49E}" type="datetimeFigureOut">
              <a:rPr lang="en-US" smtClean="0"/>
              <a:pPr/>
              <a:t>10/9/2014</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4AFFD054-A274-443E-914C-10B3A6200C03}"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69156C8-F865-49DB-9D09-B967A6D4F49E}" type="datetimeFigureOut">
              <a:rPr lang="en-US" smtClean="0"/>
              <a:pPr/>
              <a:t>10/9/2014</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4AFFD054-A274-443E-914C-10B3A6200C03}"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69156C8-F865-49DB-9D09-B967A6D4F49E}" type="datetimeFigureOut">
              <a:rPr lang="en-US" smtClean="0"/>
              <a:pPr/>
              <a:t>10/9/2014</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4AFFD054-A274-443E-914C-10B3A6200C03}"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69156C8-F865-49DB-9D09-B967A6D4F49E}" type="datetimeFigureOut">
              <a:rPr lang="en-US" smtClean="0"/>
              <a:pPr/>
              <a:t>10/9/2014</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4AFFD054-A274-443E-914C-10B3A6200C03}" type="slidenum">
              <a:rPr lang="en-IN" smtClean="0"/>
              <a:pPr/>
              <a:t>‹#›</a:t>
            </a:fld>
            <a:endParaRPr lang="en-IN"/>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69156C8-F865-49DB-9D09-B967A6D4F49E}" type="datetimeFigureOut">
              <a:rPr lang="en-US" smtClean="0"/>
              <a:pPr/>
              <a:t>10/9/2014</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4AFFD054-A274-443E-914C-10B3A6200C03}"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69156C8-F865-49DB-9D09-B967A6D4F49E}" type="datetimeFigureOut">
              <a:rPr lang="en-US" smtClean="0"/>
              <a:pPr/>
              <a:t>10/9/2014</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4AFFD054-A274-443E-914C-10B3A6200C03}" type="slidenum">
              <a:rPr lang="en-IN" smtClean="0"/>
              <a:pPr/>
              <a:t>‹#›</a:t>
            </a:fld>
            <a:endParaRPr lang="en-IN"/>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69156C8-F865-49DB-9D09-B967A6D4F49E}" type="datetimeFigureOut">
              <a:rPr lang="en-US" smtClean="0"/>
              <a:pPr/>
              <a:t>10/9/2014</a:t>
            </a:fld>
            <a:endParaRPr lang="en-IN"/>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IN"/>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AFFD054-A274-443E-914C-10B3A6200C03}" type="slidenum">
              <a:rPr lang="en-IN" smtClean="0"/>
              <a:pPr/>
              <a:t>‹#›</a:t>
            </a:fld>
            <a:endParaRPr lang="en-IN"/>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ages.google.co.in/imgres?imgurl=http://www.davayurveda.com/images/pharmacy.jpg&amp;imgrefurl=http://www.davayurveda.com/&amp;usg=__8lmqweIR_1VWdrKk020jQu1EoGw=&amp;h=386&amp;w=284&amp;sz=84&amp;hl=en&amp;start=14&amp;um=1&amp;itbs=1&amp;tbnid=CxZbAnBZnli_FM:&amp;tbnh=123&amp;tbnw=90&amp;prev=/images?q=pharmacy+pictures&amp;um=1&amp;hl=en&amp;sa=N&amp;rlz=1T4ADFA_enIN371IN372&amp;tbs=isch: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riverdaughter.files.wordpress.com/2009/07/pharmacy-010sa1.jpg"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google.co.in/imgres?imgurl=http://www.nottingham.ac.uk/Pharmacy/Images-Multimedia/Pharmacy-images-etc/prospectives/InteractiveWhiteboard.jpg&amp;imgrefurl=http://www.nottingham.ac.uk/Pharmacy/ProspectiveStudents/Undergraduates/index.aspx&amp;usg=__MKHdI5oD5x172IPcXL8ulyhPJwc=&amp;h=300&amp;w=448&amp;sz=23&amp;hl=en&amp;start=65&amp;um=1&amp;itbs=1&amp;tbnid=-N3rbsIl67Q7IM:&amp;tbnh=85&amp;tbnw=127&amp;prev=/images?q=pharmacy+in+teaching&amp;start=60&amp;um=1&amp;hl=en&amp;sa=N&amp;rlz=1T4ADFA_enIN371IN372&amp;ndsp=20&amp;tbs=isch:1" TargetMode="Externa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mages.google.co.in/imgres?imgurl=http://hscweb3.hsc.usf.edu/health/now/wp-content/New%20Division%20of%20Clinical%20Pharmacy%20jump%20pix.JPG&amp;imgrefurl=http://hscweb3.hsc.usf.edu/health/now/?p=145&amp;usg=__vce9q418aPwv0Q244sXJKDQeI7Q=&amp;h=310&amp;w=377&amp;sz=94&amp;hl=en&amp;start=6&amp;itbs=1&amp;tbnid=Kd1z-T-tDsdqTM:&amp;tbnh=100&amp;tbnw=122&amp;prev=/images?q=pharmacy+pictures&amp;hl=en&amp;gbv=2&amp;tbs=isch:1"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224" y="359898"/>
            <a:ext cx="8501122" cy="640210"/>
          </a:xfrm>
        </p:spPr>
        <p:txBody>
          <a:bodyPr>
            <a:noAutofit/>
          </a:bodyPr>
          <a:lstStyle/>
          <a:p>
            <a:pPr algn="ctr"/>
            <a:r>
              <a:rPr lang="en-US" sz="4000" b="1" dirty="0" smtClean="0">
                <a:solidFill>
                  <a:srgbClr val="00B0F0"/>
                </a:solidFill>
                <a:latin typeface="Algerian" pitchFamily="82" charset="0"/>
              </a:rPr>
              <a:t>Future Prospects in Pharmacy</a:t>
            </a:r>
            <a:endParaRPr lang="en-IN" sz="4000" dirty="0"/>
          </a:p>
        </p:txBody>
      </p:sp>
      <p:sp>
        <p:nvSpPr>
          <p:cNvPr id="3" name="Subtitle 2"/>
          <p:cNvSpPr>
            <a:spLocks noGrp="1"/>
          </p:cNvSpPr>
          <p:nvPr>
            <p:ph type="subTitle" idx="1"/>
          </p:nvPr>
        </p:nvSpPr>
        <p:spPr>
          <a:xfrm>
            <a:off x="1000100" y="4343400"/>
            <a:ext cx="8143900" cy="2143116"/>
          </a:xfrm>
        </p:spPr>
        <p:txBody>
          <a:bodyPr>
            <a:normAutofit/>
          </a:bodyPr>
          <a:lstStyle/>
          <a:p>
            <a:pPr algn="ctr"/>
            <a:endParaRPr lang="en-US" sz="3800" b="1" dirty="0" smtClean="0">
              <a:solidFill>
                <a:schemeClr val="accent5">
                  <a:lumMod val="60000"/>
                  <a:lumOff val="40000"/>
                </a:schemeClr>
              </a:solidFill>
              <a:latin typeface="Edwardian Script ITC" pitchFamily="66" charset="0"/>
            </a:endParaRPr>
          </a:p>
          <a:p>
            <a:endParaRPr lang="en-IN" dirty="0"/>
          </a:p>
        </p:txBody>
      </p:sp>
      <p:pic>
        <p:nvPicPr>
          <p:cNvPr id="4" name="Picture 5" descr="TAPE100F"/>
          <p:cNvPicPr>
            <a:picLocks noChangeAspect="1" noChangeArrowheads="1"/>
          </p:cNvPicPr>
          <p:nvPr/>
        </p:nvPicPr>
        <p:blipFill>
          <a:blip r:embed="rId3" cstate="print"/>
          <a:srcRect/>
          <a:stretch>
            <a:fillRect/>
          </a:stretch>
        </p:blipFill>
        <p:spPr bwMode="auto">
          <a:xfrm>
            <a:off x="0" y="5189996"/>
            <a:ext cx="1000800" cy="1668028"/>
          </a:xfrm>
          <a:prstGeom prst="rect">
            <a:avLst/>
          </a:prstGeom>
          <a:noFill/>
          <a:ln w="38100">
            <a:solidFill>
              <a:schemeClr val="bg2"/>
            </a:solidFill>
            <a:miter lim="800000"/>
            <a:headEnd/>
            <a:tailEnd/>
          </a:ln>
          <a:effectLst/>
        </p:spPr>
      </p:pic>
      <p:graphicFrame>
        <p:nvGraphicFramePr>
          <p:cNvPr id="1026" name="Object 2"/>
          <p:cNvGraphicFramePr>
            <a:graphicFrameLocks noChangeAspect="1"/>
          </p:cNvGraphicFramePr>
          <p:nvPr/>
        </p:nvGraphicFramePr>
        <p:xfrm>
          <a:off x="1143000" y="2819400"/>
          <a:ext cx="7772400" cy="3733800"/>
        </p:xfrm>
        <a:graphic>
          <a:graphicData uri="http://schemas.openxmlformats.org/presentationml/2006/ole">
            <p:oleObj spid="_x0000_s1036" name="Photo Editor Photo" r:id="rId4" imgW="733333" imgH="733333" progId="">
              <p:embed/>
            </p:oleObj>
          </a:graphicData>
        </a:graphic>
      </p:graphicFrame>
      <p:pic>
        <p:nvPicPr>
          <p:cNvPr id="6" name="Picture 5" descr="DCP1"/>
          <p:cNvPicPr>
            <a:picLocks noChangeAspect="1" noChangeArrowheads="1"/>
          </p:cNvPicPr>
          <p:nvPr/>
        </p:nvPicPr>
        <p:blipFill>
          <a:blip r:embed="rId5"/>
          <a:srcRect/>
          <a:stretch>
            <a:fillRect/>
          </a:stretch>
        </p:blipFill>
        <p:spPr bwMode="auto">
          <a:xfrm>
            <a:off x="0" y="0"/>
            <a:ext cx="1000100" cy="1815469"/>
          </a:xfrm>
          <a:prstGeom prst="rect">
            <a:avLst/>
          </a:prstGeom>
          <a:noFill/>
          <a:ln w="38100">
            <a:solidFill>
              <a:schemeClr val="bg2"/>
            </a:solidFill>
            <a:miter lim="800000"/>
            <a:headEnd/>
            <a:tailEnd/>
          </a:ln>
          <a:effectLst/>
        </p:spPr>
      </p:pic>
      <p:pic>
        <p:nvPicPr>
          <p:cNvPr id="7" name="Picture 4" descr="WS compound"/>
          <p:cNvPicPr>
            <a:picLocks noChangeAspect="1" noChangeArrowheads="1"/>
          </p:cNvPicPr>
          <p:nvPr/>
        </p:nvPicPr>
        <p:blipFill>
          <a:blip r:embed="rId6"/>
          <a:srcRect/>
          <a:stretch>
            <a:fillRect/>
          </a:stretch>
        </p:blipFill>
        <p:spPr bwMode="auto">
          <a:xfrm>
            <a:off x="1" y="2427472"/>
            <a:ext cx="1000800" cy="2001660"/>
          </a:xfrm>
          <a:prstGeom prst="rect">
            <a:avLst/>
          </a:prstGeom>
          <a:noFill/>
          <a:ln w="38100">
            <a:solidFill>
              <a:schemeClr val="bg2"/>
            </a:solidFill>
            <a:miter lim="800000"/>
            <a:headEnd/>
            <a:tailEnd/>
          </a:ln>
        </p:spPr>
      </p:pic>
      <p:pic>
        <p:nvPicPr>
          <p:cNvPr id="8" name="Picture 2" descr="C:\Users\Public\Pictures\Sample Pictures\images (6).jpg"/>
          <p:cNvPicPr>
            <a:picLocks noChangeAspect="1" noChangeArrowheads="1"/>
          </p:cNvPicPr>
          <p:nvPr/>
        </p:nvPicPr>
        <p:blipFill>
          <a:blip r:embed="rId7"/>
          <a:srcRect/>
          <a:stretch>
            <a:fillRect/>
          </a:stretch>
        </p:blipFill>
        <p:spPr bwMode="auto">
          <a:xfrm>
            <a:off x="2743200" y="914400"/>
            <a:ext cx="4648200" cy="18288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ctr" eaLnBrk="1" hangingPunct="1"/>
            <a:r>
              <a:rPr lang="en-US" sz="6600" b="1" dirty="0" smtClean="0">
                <a:solidFill>
                  <a:srgbClr val="C00000"/>
                </a:solidFill>
                <a:latin typeface="Brush Script MT" pitchFamily="66" charset="0"/>
              </a:rPr>
              <a:t>Eligibility</a:t>
            </a:r>
            <a:endParaRPr lang="en-IN" b="1" dirty="0" smtClean="0">
              <a:solidFill>
                <a:srgbClr val="C00000"/>
              </a:solidFill>
              <a:latin typeface="Brush Script MT" pitchFamily="66" charset="0"/>
            </a:endParaRPr>
          </a:p>
        </p:txBody>
      </p:sp>
      <p:sp>
        <p:nvSpPr>
          <p:cNvPr id="4099" name="Content Placeholder 2"/>
          <p:cNvSpPr>
            <a:spLocks noGrp="1"/>
          </p:cNvSpPr>
          <p:nvPr>
            <p:ph idx="1"/>
          </p:nvPr>
        </p:nvSpPr>
        <p:spPr>
          <a:xfrm>
            <a:off x="1043608" y="1447800"/>
            <a:ext cx="7890080" cy="4800600"/>
          </a:xfrm>
        </p:spPr>
        <p:txBody>
          <a:bodyPr/>
          <a:lstStyle/>
          <a:p>
            <a:pPr eaLnBrk="1" hangingPunct="1"/>
            <a:r>
              <a:rPr lang="en-US" sz="4800" dirty="0" smtClean="0">
                <a:latin typeface="Arabic Typesetting" pitchFamily="66" charset="-78"/>
                <a:cs typeface="Arabic Typesetting" pitchFamily="66" charset="-78"/>
              </a:rPr>
              <a:t> The minimum 50% in PCMB or PCM/B   </a:t>
            </a:r>
          </a:p>
          <a:p>
            <a:pPr marL="82296" indent="0" eaLnBrk="1" hangingPunct="1">
              <a:buNone/>
            </a:pPr>
            <a:r>
              <a:rPr lang="en-US" sz="4800" dirty="0" smtClean="0">
                <a:latin typeface="Arabic Typesetting" pitchFamily="66" charset="-78"/>
                <a:cs typeface="Arabic Typesetting" pitchFamily="66" charset="-78"/>
              </a:rPr>
              <a:t>    in HSC Board Examination.</a:t>
            </a:r>
          </a:p>
          <a:p>
            <a:pPr eaLnBrk="1" hangingPunct="1"/>
            <a:r>
              <a:rPr lang="en-US" sz="4800" dirty="0" smtClean="0">
                <a:latin typeface="Arabic Typesetting" pitchFamily="66" charset="-78"/>
                <a:cs typeface="Arabic Typesetting" pitchFamily="66" charset="-78"/>
              </a:rPr>
              <a:t>  Non zero score in PMT/PET or GPAT</a:t>
            </a:r>
            <a:endParaRPr lang="en-IN" sz="4800" dirty="0" smtClean="0">
              <a:latin typeface="Arabic Typesetting" pitchFamily="66" charset="-78"/>
              <a:cs typeface="Arabic Typesetting" pitchFamily="66" charset="-78"/>
            </a:endParaRPr>
          </a:p>
          <a:p>
            <a:pPr eaLnBrk="1" hangingPunct="1"/>
            <a:endParaRPr lang="en-IN"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099" y="285750"/>
            <a:ext cx="7658125" cy="1143000"/>
          </a:xfrm>
        </p:spPr>
        <p:txBody>
          <a:bodyPr rtlCol="0">
            <a:normAutofit/>
          </a:bodyPr>
          <a:lstStyle/>
          <a:p>
            <a:pPr eaLnBrk="1" fontAlgn="auto" hangingPunct="1">
              <a:spcAft>
                <a:spcPts val="0"/>
              </a:spcAft>
              <a:defRPr/>
            </a:pPr>
            <a:r>
              <a:rPr lang="en-US" sz="6600" b="1" dirty="0" smtClean="0">
                <a:solidFill>
                  <a:schemeClr val="accent2">
                    <a:lumMod val="75000"/>
                  </a:schemeClr>
                </a:solidFill>
                <a:latin typeface="AngsanaUPC" pitchFamily="18" charset="-34"/>
                <a:cs typeface="AngsanaUPC" pitchFamily="18" charset="-34"/>
              </a:rPr>
              <a:t>Courses Offered…</a:t>
            </a:r>
            <a:endParaRPr lang="en-IN" sz="6600" b="1" dirty="0" smtClean="0">
              <a:solidFill>
                <a:schemeClr val="accent2">
                  <a:lumMod val="75000"/>
                </a:schemeClr>
              </a:solidFill>
              <a:latin typeface="AngsanaUPC" pitchFamily="18" charset="-34"/>
              <a:cs typeface="AngsanaUPC" pitchFamily="18" charset="-34"/>
            </a:endParaRPr>
          </a:p>
        </p:txBody>
      </p:sp>
      <p:sp>
        <p:nvSpPr>
          <p:cNvPr id="5123" name="Content Placeholder 2"/>
          <p:cNvSpPr>
            <a:spLocks noGrp="1"/>
          </p:cNvSpPr>
          <p:nvPr>
            <p:ph idx="1"/>
          </p:nvPr>
        </p:nvSpPr>
        <p:spPr/>
        <p:txBody>
          <a:bodyPr/>
          <a:lstStyle/>
          <a:p>
            <a:pPr eaLnBrk="1" hangingPunct="1"/>
            <a:r>
              <a:rPr lang="en-US" sz="4400" b="1" dirty="0" smtClean="0">
                <a:latin typeface="AngsanaUPC" pitchFamily="18" charset="-34"/>
                <a:cs typeface="AngsanaUPC" pitchFamily="18" charset="-34"/>
              </a:rPr>
              <a:t>B</a:t>
            </a:r>
            <a:r>
              <a:rPr lang="en-US" sz="4400" b="1" dirty="0" smtClean="0">
                <a:latin typeface="AngsanaUPC" pitchFamily="18" charset="-34"/>
                <a:cs typeface="AngsanaUPC" pitchFamily="18" charset="-34"/>
              </a:rPr>
              <a:t>. Pharmacy - 4 yrs. Course</a:t>
            </a:r>
          </a:p>
          <a:p>
            <a:pPr eaLnBrk="1" hangingPunct="1"/>
            <a:r>
              <a:rPr lang="en-US" sz="4400" b="1" dirty="0" smtClean="0">
                <a:latin typeface="AngsanaUPC" pitchFamily="18" charset="-34"/>
                <a:cs typeface="AngsanaUPC" pitchFamily="18" charset="-34"/>
              </a:rPr>
              <a:t>M. Pharmacy - 2 yrs. Course</a:t>
            </a:r>
          </a:p>
          <a:p>
            <a:pPr eaLnBrk="1" hangingPunct="1"/>
            <a:r>
              <a:rPr lang="en-US" sz="4400" b="1" dirty="0" smtClean="0">
                <a:latin typeface="AngsanaUPC" pitchFamily="18" charset="-34"/>
                <a:cs typeface="AngsanaUPC" pitchFamily="18" charset="-34"/>
              </a:rPr>
              <a:t>Pharm. D - 6 yrs.(integrated course)</a:t>
            </a:r>
          </a:p>
          <a:p>
            <a:pPr eaLnBrk="1" hangingPunct="1"/>
            <a:r>
              <a:rPr lang="en-US" sz="4400" b="1" dirty="0" err="1" smtClean="0">
                <a:latin typeface="AngsanaUPC" pitchFamily="18" charset="-34"/>
                <a:cs typeface="AngsanaUPC" pitchFamily="18" charset="-34"/>
              </a:rPr>
              <a:t>Ph.D</a:t>
            </a:r>
            <a:endParaRPr lang="en-IN" sz="4400" b="1" dirty="0" smtClean="0">
              <a:latin typeface="AngsanaUPC" pitchFamily="18" charset="-34"/>
              <a:cs typeface="AngsanaUPC" pitchFamily="18" charset="-34"/>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8001000" cy="1143000"/>
          </a:xfrm>
        </p:spPr>
        <p:txBody>
          <a:bodyPr>
            <a:noAutofit/>
          </a:bodyPr>
          <a:lstStyle/>
          <a:p>
            <a:pPr algn="ctr"/>
            <a:r>
              <a:rPr lang="en-US" sz="6000" b="1" dirty="0">
                <a:solidFill>
                  <a:srgbClr val="92D050"/>
                </a:solidFill>
                <a:effectLst>
                  <a:outerShdw blurRad="38100" dist="38100" dir="2700000" algn="tl">
                    <a:srgbClr val="C0C0C0"/>
                  </a:outerShdw>
                </a:effectLst>
                <a:latin typeface="French Script MT" pitchFamily="66" charset="0"/>
              </a:rPr>
              <a:t>Goals of </a:t>
            </a:r>
            <a:r>
              <a:rPr lang="en-US" sz="6000" b="1" dirty="0" smtClean="0">
                <a:solidFill>
                  <a:srgbClr val="92D050"/>
                </a:solidFill>
                <a:effectLst>
                  <a:outerShdw blurRad="38100" dist="38100" dir="2700000" algn="tl">
                    <a:srgbClr val="C0C0C0"/>
                  </a:outerShdw>
                </a:effectLst>
                <a:latin typeface="French Script MT" pitchFamily="66" charset="0"/>
              </a:rPr>
              <a:t>Pharmaceutical </a:t>
            </a:r>
            <a:r>
              <a:rPr lang="en-US" sz="6000" b="1" dirty="0">
                <a:solidFill>
                  <a:srgbClr val="92D050"/>
                </a:solidFill>
                <a:effectLst>
                  <a:outerShdw blurRad="38100" dist="38100" dir="2700000" algn="tl">
                    <a:srgbClr val="C0C0C0"/>
                  </a:outerShdw>
                </a:effectLst>
                <a:latin typeface="French Script MT" pitchFamily="66" charset="0"/>
              </a:rPr>
              <a:t>Care</a:t>
            </a:r>
            <a:endParaRPr lang="en-US" sz="6000" b="1" dirty="0">
              <a:solidFill>
                <a:srgbClr val="92D050"/>
              </a:solidFill>
              <a:latin typeface="French Script MT" pitchFamily="66" charset="0"/>
            </a:endParaRPr>
          </a:p>
        </p:txBody>
      </p:sp>
      <p:sp>
        <p:nvSpPr>
          <p:cNvPr id="4099" name="Rectangle 3"/>
          <p:cNvSpPr>
            <a:spLocks noGrp="1" noChangeArrowheads="1"/>
          </p:cNvSpPr>
          <p:nvPr>
            <p:ph type="body" idx="1"/>
          </p:nvPr>
        </p:nvSpPr>
        <p:spPr>
          <a:xfrm>
            <a:off x="928662" y="1676400"/>
            <a:ext cx="6996138" cy="4648200"/>
          </a:xfrm>
          <a:noFill/>
        </p:spPr>
        <p:txBody>
          <a:bodyPr/>
          <a:lstStyle/>
          <a:p>
            <a:pPr>
              <a:spcBef>
                <a:spcPts val="500"/>
              </a:spcBef>
              <a:spcAft>
                <a:spcPts val="500"/>
              </a:spcAft>
            </a:pPr>
            <a:r>
              <a:rPr lang="en-US" b="0" dirty="0">
                <a:effectLst>
                  <a:outerShdw blurRad="38100" dist="38100" dir="2700000" algn="tl">
                    <a:srgbClr val="C0C0C0"/>
                  </a:outerShdw>
                </a:effectLst>
                <a:latin typeface="Informal Roman" pitchFamily="66" charset="0"/>
              </a:rPr>
              <a:t>Cure disease </a:t>
            </a:r>
          </a:p>
          <a:p>
            <a:pPr>
              <a:spcBef>
                <a:spcPts val="500"/>
              </a:spcBef>
              <a:spcAft>
                <a:spcPts val="500"/>
              </a:spcAft>
            </a:pPr>
            <a:r>
              <a:rPr lang="en-US" b="0" dirty="0">
                <a:effectLst>
                  <a:outerShdw blurRad="38100" dist="38100" dir="2700000" algn="tl">
                    <a:srgbClr val="C0C0C0"/>
                  </a:outerShdw>
                </a:effectLst>
                <a:latin typeface="Informal Roman" pitchFamily="66" charset="0"/>
              </a:rPr>
              <a:t>Eliminate or reduce symptoms </a:t>
            </a:r>
          </a:p>
          <a:p>
            <a:pPr>
              <a:spcBef>
                <a:spcPts val="500"/>
              </a:spcBef>
              <a:spcAft>
                <a:spcPts val="500"/>
              </a:spcAft>
            </a:pPr>
            <a:r>
              <a:rPr lang="en-US" b="0" dirty="0">
                <a:effectLst>
                  <a:outerShdw blurRad="38100" dist="38100" dir="2700000" algn="tl">
                    <a:srgbClr val="C0C0C0"/>
                  </a:outerShdw>
                </a:effectLst>
                <a:latin typeface="Informal Roman" pitchFamily="66" charset="0"/>
              </a:rPr>
              <a:t>Stop or slow a disease </a:t>
            </a:r>
          </a:p>
          <a:p>
            <a:pPr>
              <a:spcBef>
                <a:spcPts val="500"/>
              </a:spcBef>
              <a:spcAft>
                <a:spcPts val="500"/>
              </a:spcAft>
            </a:pPr>
            <a:r>
              <a:rPr lang="en-US" b="0" dirty="0">
                <a:effectLst>
                  <a:outerShdw blurRad="38100" dist="38100" dir="2700000" algn="tl">
                    <a:srgbClr val="C0C0C0"/>
                  </a:outerShdw>
                </a:effectLst>
                <a:latin typeface="Informal Roman" pitchFamily="66" charset="0"/>
              </a:rPr>
              <a:t>Prevent disease</a:t>
            </a:r>
          </a:p>
          <a:p>
            <a:pPr>
              <a:spcBef>
                <a:spcPts val="500"/>
              </a:spcBef>
              <a:spcAft>
                <a:spcPts val="500"/>
              </a:spcAft>
            </a:pPr>
            <a:r>
              <a:rPr lang="en-US" b="0" dirty="0">
                <a:effectLst>
                  <a:outerShdw blurRad="38100" dist="38100" dir="2700000" algn="tl">
                    <a:srgbClr val="C0C0C0"/>
                  </a:outerShdw>
                </a:effectLst>
                <a:latin typeface="Informal Roman" pitchFamily="66" charset="0"/>
              </a:rPr>
              <a:t>Change physiological processes to improve the health of a patient with minimal risk</a:t>
            </a:r>
            <a:r>
              <a:rPr lang="en-US" dirty="0">
                <a:latin typeface="Informal Roman" pitchFamily="66" charset="0"/>
              </a:rPr>
              <a:t> </a:t>
            </a:r>
          </a:p>
          <a:p>
            <a:endParaRPr lang="en-US" dirty="0"/>
          </a:p>
        </p:txBody>
      </p:sp>
      <p:pic>
        <p:nvPicPr>
          <p:cNvPr id="4101" name="Picture 5" descr="DCP1"/>
          <p:cNvPicPr>
            <a:picLocks noChangeAspect="1" noChangeArrowheads="1"/>
          </p:cNvPicPr>
          <p:nvPr/>
        </p:nvPicPr>
        <p:blipFill>
          <a:blip r:embed="rId2"/>
          <a:srcRect/>
          <a:stretch>
            <a:fillRect/>
          </a:stretch>
        </p:blipFill>
        <p:spPr bwMode="auto">
          <a:xfrm>
            <a:off x="6943725" y="1752600"/>
            <a:ext cx="1971675" cy="2324100"/>
          </a:xfrm>
          <a:prstGeom prst="rect">
            <a:avLst/>
          </a:prstGeom>
          <a:noFill/>
          <a:ln w="38100">
            <a:solidFill>
              <a:schemeClr val="bg2"/>
            </a:solid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14290"/>
            <a:ext cx="7772400" cy="1071570"/>
          </a:xfrm>
        </p:spPr>
        <p:txBody>
          <a:bodyPr>
            <a:normAutofit/>
          </a:bodyPr>
          <a:lstStyle/>
          <a:p>
            <a:pPr algn="ctr"/>
            <a:r>
              <a:rPr lang="en-US" sz="5400" dirty="0">
                <a:solidFill>
                  <a:schemeClr val="accent3">
                    <a:lumMod val="75000"/>
                  </a:schemeClr>
                </a:solidFill>
                <a:effectLst>
                  <a:outerShdw blurRad="38100" dist="38100" dir="2700000" algn="tl">
                    <a:srgbClr val="C0C0C0"/>
                  </a:outerShdw>
                </a:effectLst>
                <a:latin typeface="Mistral" pitchFamily="66" charset="0"/>
              </a:rPr>
              <a:t>What Do Pharmacists Do?</a:t>
            </a:r>
            <a:endParaRPr lang="en-US" sz="5400" dirty="0">
              <a:solidFill>
                <a:schemeClr val="accent3">
                  <a:lumMod val="75000"/>
                </a:schemeClr>
              </a:solidFill>
              <a:latin typeface="Mistral" pitchFamily="66" charset="0"/>
            </a:endParaRPr>
          </a:p>
        </p:txBody>
      </p:sp>
      <p:sp>
        <p:nvSpPr>
          <p:cNvPr id="18435" name="Rectangle 3"/>
          <p:cNvSpPr>
            <a:spLocks noGrp="1" noChangeArrowheads="1"/>
          </p:cNvSpPr>
          <p:nvPr>
            <p:ph type="body" idx="1"/>
          </p:nvPr>
        </p:nvSpPr>
        <p:spPr>
          <a:xfrm>
            <a:off x="928662" y="1524000"/>
            <a:ext cx="7529538" cy="4572000"/>
          </a:xfrm>
          <a:noFill/>
        </p:spPr>
        <p:txBody>
          <a:bodyPr/>
          <a:lstStyle/>
          <a:p>
            <a:pPr>
              <a:spcBef>
                <a:spcPct val="35000"/>
              </a:spcBef>
            </a:pPr>
            <a:r>
              <a:rPr lang="en-US" sz="2800" b="0" dirty="0">
                <a:latin typeface="Tw Cen MT" pitchFamily="34" charset="0"/>
              </a:rPr>
              <a:t>Educate patients about prescription and over-the-counter medications</a:t>
            </a:r>
          </a:p>
          <a:p>
            <a:pPr>
              <a:spcBef>
                <a:spcPct val="35000"/>
              </a:spcBef>
            </a:pPr>
            <a:r>
              <a:rPr lang="en-US" sz="2800" b="0" dirty="0">
                <a:latin typeface="Tw Cen MT" pitchFamily="34" charset="0"/>
              </a:rPr>
              <a:t>Advise other health care professionals on drug decisions for patients</a:t>
            </a:r>
          </a:p>
          <a:p>
            <a:pPr>
              <a:spcBef>
                <a:spcPct val="35000"/>
              </a:spcBef>
            </a:pPr>
            <a:r>
              <a:rPr lang="en-US" sz="2800" b="0" dirty="0">
                <a:latin typeface="Tw Cen MT" pitchFamily="34" charset="0"/>
              </a:rPr>
              <a:t>Provide expertise about the composition of drugs, including chemical, biological and physical properties, as well as on use</a:t>
            </a:r>
          </a:p>
          <a:p>
            <a:pPr>
              <a:spcBef>
                <a:spcPct val="35000"/>
              </a:spcBef>
            </a:pPr>
            <a:r>
              <a:rPr lang="en-US" sz="2800" b="0" dirty="0">
                <a:latin typeface="Tw Cen MT" pitchFamily="34" charset="0"/>
              </a:rPr>
              <a:t>Ensure drug purity and strength</a:t>
            </a:r>
          </a:p>
          <a:p>
            <a:pPr>
              <a:spcBef>
                <a:spcPct val="35000"/>
              </a:spcBef>
            </a:pPr>
            <a:r>
              <a:rPr lang="en-US" sz="2800" b="0" dirty="0">
                <a:latin typeface="Tw Cen MT" pitchFamily="34" charset="0"/>
              </a:rPr>
              <a:t>Ensure drugs do not interact in a harmful way</a:t>
            </a:r>
            <a:endParaRPr lang="en-US" sz="2400" b="0" dirty="0">
              <a:solidFill>
                <a:srgbClr val="000000"/>
              </a:solidFill>
              <a:latin typeface="Tw Cen MT" pitchFamily="34" charset="0"/>
            </a:endParaRPr>
          </a:p>
        </p:txBody>
      </p:sp>
      <p:graphicFrame>
        <p:nvGraphicFramePr>
          <p:cNvPr id="18436" name="Object 4"/>
          <p:cNvGraphicFramePr>
            <a:graphicFrameLocks noChangeAspect="1"/>
          </p:cNvGraphicFramePr>
          <p:nvPr/>
        </p:nvGraphicFramePr>
        <p:xfrm>
          <a:off x="7786710" y="285728"/>
          <a:ext cx="1143000" cy="1143000"/>
        </p:xfrm>
        <a:graphic>
          <a:graphicData uri="http://schemas.openxmlformats.org/presentationml/2006/ole">
            <p:oleObj spid="_x0000_s2060" name="Photo Editor Photo" r:id="rId3" imgW="733333" imgH="733333" progId="">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1000100" y="1066800"/>
            <a:ext cx="7381900" cy="4524315"/>
          </a:xfrm>
          <a:prstGeom prst="rect">
            <a:avLst/>
          </a:prstGeom>
          <a:noFill/>
          <a:ln w="9525">
            <a:noFill/>
            <a:miter lim="800000"/>
            <a:headEnd/>
            <a:tailEnd/>
          </a:ln>
          <a:effectLst/>
        </p:spPr>
        <p:txBody>
          <a:bodyPr wrap="square">
            <a:spAutoFit/>
          </a:bodyPr>
          <a:lstStyle/>
          <a:p>
            <a:pPr algn="ctr"/>
            <a:r>
              <a:rPr lang="en-US" sz="4400" i="1" dirty="0">
                <a:solidFill>
                  <a:schemeClr val="accent2">
                    <a:lumMod val="75000"/>
                  </a:schemeClr>
                </a:solidFill>
                <a:effectLst>
                  <a:outerShdw blurRad="38100" dist="38100" dir="2700000" algn="tl">
                    <a:srgbClr val="C0C0C0"/>
                  </a:outerShdw>
                </a:effectLst>
                <a:latin typeface="Rockwell Extra Bold" pitchFamily="18" charset="0"/>
              </a:rPr>
              <a:t>PHARMACISTS </a:t>
            </a:r>
          </a:p>
          <a:p>
            <a:pPr algn="ctr"/>
            <a:r>
              <a:rPr lang="en-US" sz="4400" i="1" dirty="0">
                <a:solidFill>
                  <a:schemeClr val="accent5">
                    <a:lumMod val="75000"/>
                  </a:schemeClr>
                </a:solidFill>
                <a:effectLst>
                  <a:outerShdw blurRad="38100" dist="38100" dir="2700000" algn="tl">
                    <a:srgbClr val="C0C0C0"/>
                  </a:outerShdw>
                </a:effectLst>
                <a:latin typeface="French Script MT" pitchFamily="66" charset="0"/>
              </a:rPr>
              <a:t>are</a:t>
            </a:r>
          </a:p>
          <a:p>
            <a:pPr algn="ctr"/>
            <a:r>
              <a:rPr lang="en-US" sz="4400" i="1" u="sng" dirty="0">
                <a:solidFill>
                  <a:srgbClr val="0066CC"/>
                </a:solidFill>
                <a:effectLst>
                  <a:outerShdw blurRad="38100" dist="38100" dir="2700000" algn="tl">
                    <a:srgbClr val="C0C0C0"/>
                  </a:outerShdw>
                </a:effectLst>
                <a:latin typeface="High Tower Text" pitchFamily="18" charset="0"/>
              </a:rPr>
              <a:t>Drug Information Experts</a:t>
            </a:r>
            <a:endParaRPr lang="en-US" sz="4400" i="1" dirty="0">
              <a:solidFill>
                <a:srgbClr val="0066CC"/>
              </a:solidFill>
              <a:effectLst>
                <a:outerShdw blurRad="38100" dist="38100" dir="2700000" algn="tl">
                  <a:srgbClr val="C0C0C0"/>
                </a:outerShdw>
              </a:effectLst>
              <a:latin typeface="High Tower Text" pitchFamily="18" charset="0"/>
            </a:endParaRPr>
          </a:p>
          <a:p>
            <a:pPr algn="ctr"/>
            <a:endParaRPr lang="en-US" sz="4400" i="1" dirty="0">
              <a:solidFill>
                <a:schemeClr val="bg2"/>
              </a:solidFill>
              <a:effectLst>
                <a:outerShdw blurRad="38100" dist="38100" dir="2700000" algn="tl">
                  <a:srgbClr val="C0C0C0"/>
                </a:outerShdw>
              </a:effectLst>
            </a:endParaRPr>
          </a:p>
          <a:p>
            <a:pPr algn="ctr"/>
            <a:r>
              <a:rPr lang="en-US" sz="5400" i="1" dirty="0">
                <a:solidFill>
                  <a:schemeClr val="accent5">
                    <a:lumMod val="75000"/>
                  </a:schemeClr>
                </a:solidFill>
                <a:effectLst>
                  <a:outerShdw blurRad="38100" dist="38100" dir="2700000" algn="tl">
                    <a:srgbClr val="C0C0C0"/>
                  </a:outerShdw>
                </a:effectLst>
                <a:latin typeface="French Script MT" pitchFamily="66" charset="0"/>
              </a:rPr>
              <a:t>No one knows more about medications than pharmacists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00100" y="285728"/>
            <a:ext cx="8143900" cy="838200"/>
          </a:xfrm>
        </p:spPr>
        <p:txBody>
          <a:bodyPr>
            <a:normAutofit/>
          </a:bodyPr>
          <a:lstStyle/>
          <a:p>
            <a:pPr algn="ctr"/>
            <a:r>
              <a:rPr lang="en-US" sz="4800" dirty="0">
                <a:solidFill>
                  <a:schemeClr val="bg2">
                    <a:lumMod val="50000"/>
                  </a:schemeClr>
                </a:solidFill>
                <a:effectLst>
                  <a:outerShdw blurRad="38100" dist="38100" dir="2700000" algn="tl">
                    <a:srgbClr val="C0C0C0"/>
                  </a:outerShdw>
                </a:effectLst>
                <a:latin typeface="Mistral" pitchFamily="66" charset="0"/>
              </a:rPr>
              <a:t>Shortage of Pharmacists</a:t>
            </a:r>
            <a:endParaRPr lang="en-US" sz="4800" dirty="0">
              <a:solidFill>
                <a:schemeClr val="bg2">
                  <a:lumMod val="50000"/>
                </a:schemeClr>
              </a:solidFill>
              <a:latin typeface="Mistral" pitchFamily="66" charset="0"/>
            </a:endParaRPr>
          </a:p>
        </p:txBody>
      </p:sp>
      <p:sp>
        <p:nvSpPr>
          <p:cNvPr id="10243" name="Rectangle 3"/>
          <p:cNvSpPr>
            <a:spLocks noGrp="1" noChangeArrowheads="1"/>
          </p:cNvSpPr>
          <p:nvPr>
            <p:ph type="body" idx="1"/>
          </p:nvPr>
        </p:nvSpPr>
        <p:spPr>
          <a:xfrm>
            <a:off x="928662" y="1500174"/>
            <a:ext cx="4572032" cy="4857784"/>
          </a:xfrm>
          <a:noFill/>
        </p:spPr>
        <p:txBody>
          <a:bodyPr/>
          <a:lstStyle/>
          <a:p>
            <a:r>
              <a:rPr lang="en-US" sz="2400" b="0" dirty="0">
                <a:effectLst>
                  <a:outerShdw blurRad="38100" dist="38100" dir="2700000" algn="tl">
                    <a:srgbClr val="C0C0C0"/>
                  </a:outerShdw>
                </a:effectLst>
                <a:latin typeface="Vijaya" pitchFamily="34" charset="0"/>
                <a:cs typeface="Vijaya" pitchFamily="34" charset="0"/>
              </a:rPr>
              <a:t>Nationwide shortage of pharmacists throughout </a:t>
            </a:r>
            <a:r>
              <a:rPr lang="en-US" sz="2400" b="0" dirty="0" smtClean="0">
                <a:effectLst>
                  <a:outerShdw blurRad="38100" dist="38100" dir="2700000" algn="tl">
                    <a:srgbClr val="C0C0C0"/>
                  </a:outerShdw>
                </a:effectLst>
                <a:latin typeface="Vijaya" pitchFamily="34" charset="0"/>
                <a:cs typeface="Vijaya" pitchFamily="34" charset="0"/>
              </a:rPr>
              <a:t>world various </a:t>
            </a:r>
            <a:r>
              <a:rPr lang="en-US" sz="2400" b="0" dirty="0">
                <a:effectLst>
                  <a:outerShdw blurRad="38100" dist="38100" dir="2700000" algn="tl">
                    <a:srgbClr val="C0C0C0"/>
                  </a:outerShdw>
                </a:effectLst>
                <a:latin typeface="Vijaya" pitchFamily="34" charset="0"/>
                <a:cs typeface="Vijaya" pitchFamily="34" charset="0"/>
              </a:rPr>
              <a:t>industries</a:t>
            </a:r>
            <a:r>
              <a:rPr lang="en-US" sz="2400" b="0" dirty="0">
                <a:solidFill>
                  <a:schemeClr val="tx1"/>
                </a:solidFill>
                <a:effectLst>
                  <a:outerShdw blurRad="38100" dist="38100" dir="2700000" algn="tl">
                    <a:srgbClr val="C0C0C0"/>
                  </a:outerShdw>
                </a:effectLst>
                <a:latin typeface="Vijaya" pitchFamily="34" charset="0"/>
                <a:cs typeface="Vijaya" pitchFamily="34" charset="0"/>
              </a:rPr>
              <a:t>*</a:t>
            </a:r>
          </a:p>
          <a:p>
            <a:r>
              <a:rPr lang="en-US" sz="2400" b="0" dirty="0">
                <a:effectLst>
                  <a:outerShdw blurRad="38100" dist="38100" dir="2700000" algn="tl">
                    <a:srgbClr val="C0C0C0"/>
                  </a:outerShdw>
                </a:effectLst>
                <a:latin typeface="Vijaya" pitchFamily="34" charset="0"/>
                <a:cs typeface="Vijaya" pitchFamily="34" charset="0"/>
              </a:rPr>
              <a:t>Shortage expected to last into the foreseeable future</a:t>
            </a:r>
          </a:p>
          <a:p>
            <a:r>
              <a:rPr lang="en-US" sz="2400" b="0" dirty="0">
                <a:effectLst>
                  <a:outerShdw blurRad="38100" dist="38100" dir="2700000" algn="tl">
                    <a:srgbClr val="C0C0C0"/>
                  </a:outerShdw>
                </a:effectLst>
                <a:latin typeface="Vijaya" pitchFamily="34" charset="0"/>
                <a:cs typeface="Vijaya" pitchFamily="34" charset="0"/>
              </a:rPr>
              <a:t>Why</a:t>
            </a:r>
            <a:r>
              <a:rPr lang="en-US" sz="2400" b="0" dirty="0" smtClean="0">
                <a:effectLst>
                  <a:outerShdw blurRad="38100" dist="38100" dir="2700000" algn="tl">
                    <a:srgbClr val="C0C0C0"/>
                  </a:outerShdw>
                </a:effectLst>
                <a:latin typeface="Vijaya" pitchFamily="34" charset="0"/>
                <a:cs typeface="Vijaya" pitchFamily="34" charset="0"/>
              </a:rPr>
              <a:t>?</a:t>
            </a:r>
            <a:endParaRPr lang="en-US" sz="2800" b="0" dirty="0">
              <a:effectLst>
                <a:outerShdw blurRad="38100" dist="38100" dir="2700000" algn="tl">
                  <a:srgbClr val="C0C0C0"/>
                </a:outerShdw>
              </a:effectLst>
              <a:latin typeface="Vijaya" pitchFamily="34" charset="0"/>
              <a:cs typeface="Vijaya" pitchFamily="34" charset="0"/>
            </a:endParaRPr>
          </a:p>
          <a:p>
            <a:pPr lvl="1">
              <a:spcBef>
                <a:spcPct val="10000"/>
              </a:spcBef>
            </a:pPr>
            <a:r>
              <a:rPr lang="en-US" sz="2000" b="0" dirty="0">
                <a:effectLst>
                  <a:outerShdw blurRad="38100" dist="38100" dir="2700000" algn="tl">
                    <a:srgbClr val="C0C0C0"/>
                  </a:outerShdw>
                </a:effectLst>
                <a:latin typeface="Traditional Arabic" pitchFamily="18" charset="-78"/>
                <a:cs typeface="Traditional Arabic" pitchFamily="18" charset="-78"/>
              </a:rPr>
              <a:t>Increase in number of new prescription medicines</a:t>
            </a:r>
          </a:p>
          <a:p>
            <a:pPr lvl="1">
              <a:spcBef>
                <a:spcPct val="10000"/>
              </a:spcBef>
            </a:pPr>
            <a:r>
              <a:rPr lang="en-US" sz="2000" b="0" dirty="0">
                <a:effectLst>
                  <a:outerShdw blurRad="38100" dist="38100" dir="2700000" algn="tl">
                    <a:srgbClr val="C0C0C0"/>
                  </a:outerShdw>
                </a:effectLst>
                <a:latin typeface="Traditional Arabic" pitchFamily="18" charset="-78"/>
                <a:cs typeface="Traditional Arabic" pitchFamily="18" charset="-78"/>
              </a:rPr>
              <a:t>Growing elderly population</a:t>
            </a:r>
          </a:p>
          <a:p>
            <a:pPr lvl="1">
              <a:spcBef>
                <a:spcPct val="10000"/>
              </a:spcBef>
            </a:pPr>
            <a:r>
              <a:rPr lang="en-US" sz="2000" b="0" dirty="0">
                <a:effectLst>
                  <a:outerShdw blurRad="38100" dist="38100" dir="2700000" algn="tl">
                    <a:srgbClr val="C0C0C0"/>
                  </a:outerShdw>
                </a:effectLst>
                <a:latin typeface="Traditional Arabic" pitchFamily="18" charset="-78"/>
                <a:cs typeface="Traditional Arabic" pitchFamily="18" charset="-78"/>
              </a:rPr>
              <a:t>Greater demand for patient care</a:t>
            </a:r>
          </a:p>
          <a:p>
            <a:pPr lvl="1">
              <a:spcBef>
                <a:spcPct val="10000"/>
              </a:spcBef>
            </a:pPr>
            <a:r>
              <a:rPr lang="en-US" sz="2000" b="0" dirty="0">
                <a:effectLst>
                  <a:outerShdw blurRad="38100" dist="38100" dir="2700000" algn="tl">
                    <a:srgbClr val="C0C0C0"/>
                  </a:outerShdw>
                </a:effectLst>
                <a:latin typeface="Traditional Arabic" pitchFamily="18" charset="-78"/>
                <a:cs typeface="Traditional Arabic" pitchFamily="18" charset="-78"/>
              </a:rPr>
              <a:t>Growth in community </a:t>
            </a:r>
            <a:r>
              <a:rPr lang="en-US" sz="2000" b="0" dirty="0" smtClean="0">
                <a:effectLst>
                  <a:outerShdw blurRad="38100" dist="38100" dir="2700000" algn="tl">
                    <a:srgbClr val="C0C0C0"/>
                  </a:outerShdw>
                </a:effectLst>
                <a:latin typeface="Traditional Arabic" pitchFamily="18" charset="-78"/>
                <a:cs typeface="Traditional Arabic" pitchFamily="18" charset="-78"/>
              </a:rPr>
              <a:t>pharmacy</a:t>
            </a:r>
          </a:p>
          <a:p>
            <a:pPr lvl="1">
              <a:spcBef>
                <a:spcPct val="10000"/>
              </a:spcBef>
            </a:pPr>
            <a:r>
              <a:rPr lang="en-US" sz="2000" dirty="0" smtClean="0">
                <a:effectLst>
                  <a:outerShdw blurRad="38100" dist="38100" dir="2700000" algn="tl">
                    <a:srgbClr val="C0C0C0"/>
                  </a:outerShdw>
                </a:effectLst>
                <a:latin typeface="Traditional Arabic" pitchFamily="18" charset="-78"/>
                <a:cs typeface="Traditional Arabic" pitchFamily="18" charset="-78"/>
              </a:rPr>
              <a:t>Increase numbers of industries</a:t>
            </a:r>
          </a:p>
          <a:p>
            <a:pPr lvl="1">
              <a:spcBef>
                <a:spcPct val="10000"/>
              </a:spcBef>
            </a:pPr>
            <a:r>
              <a:rPr lang="en-US" sz="2000" dirty="0" smtClean="0">
                <a:effectLst>
                  <a:outerShdw blurRad="38100" dist="38100" dir="2700000" algn="tl">
                    <a:srgbClr val="C0C0C0"/>
                  </a:outerShdw>
                </a:effectLst>
                <a:latin typeface="Traditional Arabic" pitchFamily="18" charset="-78"/>
                <a:cs typeface="Traditional Arabic" pitchFamily="18" charset="-78"/>
              </a:rPr>
              <a:t>More strict rule and regulation for pharmaceutical field</a:t>
            </a:r>
          </a:p>
        </p:txBody>
      </p:sp>
      <p:pic>
        <p:nvPicPr>
          <p:cNvPr id="10244" name="Picture 4" descr="WS compound"/>
          <p:cNvPicPr>
            <a:picLocks noChangeAspect="1" noChangeArrowheads="1"/>
          </p:cNvPicPr>
          <p:nvPr/>
        </p:nvPicPr>
        <p:blipFill>
          <a:blip r:embed="rId2"/>
          <a:srcRect/>
          <a:stretch>
            <a:fillRect/>
          </a:stretch>
        </p:blipFill>
        <p:spPr bwMode="auto">
          <a:xfrm>
            <a:off x="5715000" y="1295400"/>
            <a:ext cx="3100388" cy="4564063"/>
          </a:xfrm>
          <a:prstGeom prst="rect">
            <a:avLst/>
          </a:prstGeom>
          <a:noFill/>
          <a:ln w="38100">
            <a:solidFill>
              <a:schemeClr val="bg2"/>
            </a:solidFill>
            <a:miter lim="800000"/>
            <a:headEnd/>
            <a:tailEnd/>
          </a:ln>
        </p:spPr>
      </p:pic>
      <p:sp>
        <p:nvSpPr>
          <p:cNvPr id="10245" name="Text Box 5"/>
          <p:cNvSpPr txBox="1">
            <a:spLocks noChangeArrowheads="1"/>
          </p:cNvSpPr>
          <p:nvPr/>
        </p:nvSpPr>
        <p:spPr bwMode="auto">
          <a:xfrm>
            <a:off x="3962400" y="6096000"/>
            <a:ext cx="4953000" cy="400110"/>
          </a:xfrm>
          <a:prstGeom prst="rect">
            <a:avLst/>
          </a:prstGeom>
          <a:noFill/>
          <a:ln w="9525">
            <a:noFill/>
            <a:miter lim="800000"/>
            <a:headEnd/>
            <a:tailEnd/>
          </a:ln>
          <a:effectLst/>
        </p:spPr>
        <p:txBody>
          <a:bodyPr>
            <a:spAutoFit/>
          </a:bodyPr>
          <a:lstStyle/>
          <a:p>
            <a:pPr>
              <a:tabLst>
                <a:tab pos="4397375" algn="l"/>
              </a:tabLst>
            </a:pPr>
            <a:r>
              <a:rPr lang="en-US" sz="1000" dirty="0">
                <a:effectLst/>
              </a:rPr>
              <a:t>* According to the results of the National Pharmacist Workforce Survey (2006) and the </a:t>
            </a:r>
            <a:r>
              <a:rPr lang="en-US" sz="1000" dirty="0" smtClean="0">
                <a:effectLst/>
              </a:rPr>
              <a:t>National </a:t>
            </a:r>
            <a:r>
              <a:rPr lang="en-US" sz="1000" dirty="0">
                <a:effectLst/>
              </a:rPr>
              <a:t>Center for Health Workforce </a:t>
            </a:r>
            <a:r>
              <a:rPr lang="en-US" sz="1000" dirty="0" smtClean="0">
                <a:effectLst/>
              </a:rPr>
              <a:t>Analysis, US</a:t>
            </a:r>
            <a:r>
              <a:rPr lang="en-US" sz="1000" dirty="0" smtClean="0">
                <a:effectLst>
                  <a:outerShdw blurRad="38100" dist="38100" dir="2700000" algn="tl">
                    <a:srgbClr val="C0C0C0"/>
                  </a:outerShdw>
                </a:effectLst>
              </a:rPr>
              <a:t> </a:t>
            </a:r>
            <a:r>
              <a:rPr lang="en-US" sz="1000" dirty="0">
                <a:effectLst>
                  <a:outerShdw blurRad="38100" dist="38100" dir="2700000" algn="tl">
                    <a:srgbClr val="C0C0C0"/>
                  </a:outerShdw>
                </a:effectLst>
              </a:rPr>
              <a:t>(</a:t>
            </a:r>
            <a:r>
              <a:rPr lang="en-US" sz="1000" dirty="0">
                <a:effectLst/>
              </a:rPr>
              <a:t>2000</a:t>
            </a:r>
            <a:r>
              <a:rPr lang="en-US" sz="1000" dirty="0">
                <a:effectLst>
                  <a:outerShdw blurRad="38100" dist="38100" dir="2700000" algn="tl">
                    <a:srgbClr val="C0C0C0"/>
                  </a:outerShdw>
                </a:effectLst>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928662" y="1295400"/>
            <a:ext cx="7529538" cy="5105400"/>
          </a:xfrm>
          <a:noFill/>
        </p:spPr>
        <p:txBody>
          <a:bodyPr>
            <a:normAutofit lnSpcReduction="10000"/>
          </a:bodyPr>
          <a:lstStyle/>
          <a:p>
            <a:pPr>
              <a:spcBef>
                <a:spcPct val="45000"/>
              </a:spcBef>
            </a:pPr>
            <a:r>
              <a:rPr lang="en-US" sz="2800" b="0" dirty="0">
                <a:effectLst>
                  <a:outerShdw blurRad="38100" dist="38100" dir="2700000" algn="tl">
                    <a:srgbClr val="C0C0C0"/>
                  </a:outerShdw>
                </a:effectLst>
                <a:latin typeface="Andalus" pitchFamily="18" charset="-78"/>
                <a:cs typeface="Andalus" pitchFamily="18" charset="-78"/>
              </a:rPr>
              <a:t>Nationwide Shortage = Increased Demand</a:t>
            </a:r>
          </a:p>
          <a:p>
            <a:pPr>
              <a:spcBef>
                <a:spcPct val="45000"/>
              </a:spcBef>
            </a:pPr>
            <a:r>
              <a:rPr lang="en-US" sz="2800" b="0" dirty="0">
                <a:effectLst>
                  <a:outerShdw blurRad="38100" dist="38100" dir="2700000" algn="tl">
                    <a:srgbClr val="C0C0C0"/>
                  </a:outerShdw>
                </a:effectLst>
                <a:latin typeface="Andalus" pitchFamily="18" charset="-78"/>
                <a:cs typeface="Andalus" pitchFamily="18" charset="-78"/>
              </a:rPr>
              <a:t>Student pharmacists can expect multiple job offers at graduation</a:t>
            </a:r>
          </a:p>
          <a:p>
            <a:pPr>
              <a:spcBef>
                <a:spcPct val="45000"/>
              </a:spcBef>
            </a:pPr>
            <a:r>
              <a:rPr lang="en-US" sz="2800" b="0" dirty="0">
                <a:effectLst>
                  <a:outerShdw blurRad="38100" dist="38100" dir="2700000" algn="tl">
                    <a:srgbClr val="C0C0C0"/>
                  </a:outerShdw>
                </a:effectLst>
                <a:latin typeface="Andalus" pitchFamily="18" charset="-78"/>
                <a:cs typeface="Andalus" pitchFamily="18" charset="-78"/>
              </a:rPr>
              <a:t>Median salary in </a:t>
            </a:r>
            <a:r>
              <a:rPr lang="en-US" sz="2800" b="0" dirty="0" smtClean="0">
                <a:effectLst>
                  <a:outerShdw blurRad="38100" dist="38100" dir="2700000" algn="tl">
                    <a:srgbClr val="C0C0C0"/>
                  </a:outerShdw>
                </a:effectLst>
                <a:latin typeface="Andalus" pitchFamily="18" charset="-78"/>
                <a:cs typeface="Andalus" pitchFamily="18" charset="-78"/>
              </a:rPr>
              <a:t>2009 </a:t>
            </a:r>
            <a:r>
              <a:rPr lang="en-US" sz="2800" b="0" dirty="0">
                <a:effectLst>
                  <a:outerShdw blurRad="38100" dist="38100" dir="2700000" algn="tl">
                    <a:srgbClr val="C0C0C0"/>
                  </a:outerShdw>
                </a:effectLst>
                <a:latin typeface="Andalus" pitchFamily="18" charset="-78"/>
                <a:cs typeface="Andalus" pitchFamily="18" charset="-78"/>
              </a:rPr>
              <a:t>= </a:t>
            </a:r>
            <a:r>
              <a:rPr lang="en-US" b="0" u="sng" dirty="0">
                <a:effectLst>
                  <a:outerShdw blurRad="38100" dist="38100" dir="2700000" algn="tl">
                    <a:srgbClr val="C0C0C0"/>
                  </a:outerShdw>
                </a:effectLst>
                <a:latin typeface="Andalus" pitchFamily="18" charset="-78"/>
                <a:cs typeface="Andalus" pitchFamily="18" charset="-78"/>
              </a:rPr>
              <a:t>$107,403</a:t>
            </a:r>
            <a:r>
              <a:rPr lang="en-US" dirty="0">
                <a:latin typeface="Andalus" pitchFamily="18" charset="-78"/>
                <a:cs typeface="Andalus" pitchFamily="18" charset="-78"/>
              </a:rPr>
              <a:t> </a:t>
            </a:r>
            <a:r>
              <a:rPr lang="en-US" dirty="0" smtClean="0">
                <a:latin typeface="Andalus" pitchFamily="18" charset="-78"/>
                <a:cs typeface="Andalus" pitchFamily="18" charset="-78"/>
              </a:rPr>
              <a:t>in US</a:t>
            </a:r>
            <a:r>
              <a:rPr lang="en-US" sz="2800" b="0" dirty="0">
                <a:effectLst>
                  <a:outerShdw blurRad="38100" dist="38100" dir="2700000" algn="tl">
                    <a:srgbClr val="C0C0C0"/>
                  </a:outerShdw>
                </a:effectLst>
                <a:latin typeface="Andalus" pitchFamily="18" charset="-78"/>
                <a:cs typeface="Andalus" pitchFamily="18" charset="-78"/>
              </a:rPr>
              <a:t>			</a:t>
            </a:r>
            <a:r>
              <a:rPr lang="en-US" sz="1400" b="0" dirty="0">
                <a:effectLst>
                  <a:outerShdw blurRad="38100" dist="38100" dir="2700000" algn="tl">
                    <a:srgbClr val="C0C0C0"/>
                  </a:outerShdw>
                </a:effectLst>
                <a:latin typeface="Andalus" pitchFamily="18" charset="-78"/>
                <a:cs typeface="Andalus" pitchFamily="18" charset="-78"/>
              </a:rPr>
              <a:t>*</a:t>
            </a:r>
            <a:r>
              <a:rPr lang="en-US" sz="1400" b="0" i="1" dirty="0">
                <a:effectLst>
                  <a:outerShdw blurRad="38100" dist="38100" dir="2700000" algn="tl">
                    <a:srgbClr val="C0C0C0"/>
                  </a:outerShdw>
                </a:effectLst>
                <a:latin typeface="Andalus" pitchFamily="18" charset="-78"/>
                <a:cs typeface="Andalus" pitchFamily="18" charset="-78"/>
              </a:rPr>
              <a:t>According to DrugTopics.com</a:t>
            </a:r>
            <a:endParaRPr lang="en-US" sz="2800" b="0" dirty="0">
              <a:effectLst>
                <a:outerShdw blurRad="38100" dist="38100" dir="2700000" algn="tl">
                  <a:srgbClr val="C0C0C0"/>
                </a:outerShdw>
              </a:effectLst>
              <a:latin typeface="Andalus" pitchFamily="18" charset="-78"/>
              <a:cs typeface="Andalus" pitchFamily="18" charset="-78"/>
            </a:endParaRPr>
          </a:p>
          <a:p>
            <a:pPr>
              <a:spcBef>
                <a:spcPct val="45000"/>
              </a:spcBef>
            </a:pPr>
            <a:r>
              <a:rPr lang="en-US" sz="2800" b="0" dirty="0">
                <a:effectLst>
                  <a:outerShdw blurRad="38100" dist="38100" dir="2700000" algn="tl">
                    <a:srgbClr val="C0C0C0"/>
                  </a:outerShdw>
                </a:effectLst>
                <a:latin typeface="Andalus" pitchFamily="18" charset="-78"/>
                <a:cs typeface="Andalus" pitchFamily="18" charset="-78"/>
              </a:rPr>
              <a:t>Regional mobility - Demand for pharmacists is widespread in </a:t>
            </a:r>
            <a:r>
              <a:rPr lang="en-US" sz="2800" b="0" dirty="0" smtClean="0">
                <a:effectLst>
                  <a:outerShdw blurRad="38100" dist="38100" dir="2700000" algn="tl">
                    <a:srgbClr val="C0C0C0"/>
                  </a:outerShdw>
                </a:effectLst>
                <a:latin typeface="Andalus" pitchFamily="18" charset="-78"/>
                <a:cs typeface="Andalus" pitchFamily="18" charset="-78"/>
              </a:rPr>
              <a:t>world.</a:t>
            </a:r>
            <a:endParaRPr lang="en-US" sz="2800" b="0" dirty="0">
              <a:effectLst>
                <a:outerShdw blurRad="38100" dist="38100" dir="2700000" algn="tl">
                  <a:srgbClr val="C0C0C0"/>
                </a:outerShdw>
              </a:effectLst>
              <a:latin typeface="Andalus" pitchFamily="18" charset="-78"/>
              <a:cs typeface="Andalus" pitchFamily="18" charset="-78"/>
            </a:endParaRPr>
          </a:p>
          <a:p>
            <a:pPr>
              <a:spcBef>
                <a:spcPct val="45000"/>
              </a:spcBef>
            </a:pPr>
            <a:r>
              <a:rPr lang="en-US" sz="2800" b="0" dirty="0">
                <a:effectLst>
                  <a:outerShdw blurRad="38100" dist="38100" dir="2700000" algn="tl">
                    <a:srgbClr val="C0C0C0"/>
                  </a:outerShdw>
                </a:effectLst>
                <a:latin typeface="Andalus" pitchFamily="18" charset="-78"/>
                <a:cs typeface="Andalus" pitchFamily="18" charset="-78"/>
              </a:rPr>
              <a:t>Opportunities to work in wide variety of health care and industry </a:t>
            </a:r>
            <a:r>
              <a:rPr lang="en-US" sz="2800" b="0" dirty="0" smtClean="0">
                <a:effectLst>
                  <a:outerShdw blurRad="38100" dist="38100" dir="2700000" algn="tl">
                    <a:srgbClr val="C0C0C0"/>
                  </a:outerShdw>
                </a:effectLst>
                <a:latin typeface="Andalus" pitchFamily="18" charset="-78"/>
                <a:cs typeface="Andalus" pitchFamily="18" charset="-78"/>
              </a:rPr>
              <a:t>settings</a:t>
            </a:r>
          </a:p>
          <a:p>
            <a:pPr>
              <a:spcBef>
                <a:spcPct val="45000"/>
              </a:spcBef>
            </a:pPr>
            <a:r>
              <a:rPr lang="en-US" sz="2800" dirty="0" smtClean="0">
                <a:effectLst>
                  <a:outerShdw blurRad="38100" dist="38100" dir="2700000" algn="tl">
                    <a:srgbClr val="C0C0C0"/>
                  </a:outerShdw>
                </a:effectLst>
                <a:latin typeface="Andalus" pitchFamily="18" charset="-78"/>
                <a:cs typeface="Andalus" pitchFamily="18" charset="-78"/>
              </a:rPr>
              <a:t>Involves variety of task to be performed.</a:t>
            </a:r>
          </a:p>
          <a:p>
            <a:pPr>
              <a:spcBef>
                <a:spcPct val="45000"/>
              </a:spcBef>
            </a:pPr>
            <a:endParaRPr lang="en-US" sz="2800" b="0" dirty="0">
              <a:effectLst>
                <a:outerShdw blurRad="38100" dist="38100" dir="2700000" algn="tl">
                  <a:srgbClr val="C0C0C0"/>
                </a:outerShdw>
              </a:effectLst>
              <a:latin typeface="Andalus" pitchFamily="18" charset="-78"/>
              <a:cs typeface="Andalus" pitchFamily="18" charset="-78"/>
            </a:endParaRPr>
          </a:p>
        </p:txBody>
      </p:sp>
      <p:sp>
        <p:nvSpPr>
          <p:cNvPr id="11266" name="Rectangle 2"/>
          <p:cNvSpPr>
            <a:spLocks noGrp="1" noChangeArrowheads="1"/>
          </p:cNvSpPr>
          <p:nvPr>
            <p:ph type="title"/>
          </p:nvPr>
        </p:nvSpPr>
        <p:spPr>
          <a:xfrm>
            <a:off x="609600" y="152400"/>
            <a:ext cx="7772400" cy="1143000"/>
          </a:xfrm>
        </p:spPr>
        <p:txBody>
          <a:bodyPr/>
          <a:lstStyle/>
          <a:p>
            <a:pPr algn="ctr"/>
            <a:r>
              <a:rPr lang="en-US" dirty="0" smtClean="0">
                <a:solidFill>
                  <a:schemeClr val="accent3">
                    <a:lumMod val="75000"/>
                  </a:schemeClr>
                </a:solidFill>
                <a:effectLst>
                  <a:outerShdw blurRad="38100" dist="38100" dir="2700000" algn="tl">
                    <a:srgbClr val="C0C0C0"/>
                  </a:outerShdw>
                </a:effectLst>
                <a:latin typeface="AR DESTINE" pitchFamily="2" charset="0"/>
              </a:rPr>
              <a:t>JOB OUTLOOK</a:t>
            </a:r>
            <a:endParaRPr lang="en-US" dirty="0">
              <a:solidFill>
                <a:schemeClr val="accent3">
                  <a:lumMod val="75000"/>
                </a:schemeClr>
              </a:solidFill>
              <a:latin typeface="AR DESTINE"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28662" y="0"/>
            <a:ext cx="7929618" cy="857232"/>
          </a:xfrm>
        </p:spPr>
        <p:txBody>
          <a:bodyPr>
            <a:normAutofit/>
          </a:bodyPr>
          <a:lstStyle/>
          <a:p>
            <a:pPr algn="ctr" eaLnBrk="1" hangingPunct="1"/>
            <a:r>
              <a:rPr lang="en-US" b="1" dirty="0" smtClean="0">
                <a:solidFill>
                  <a:srgbClr val="FF0066"/>
                </a:solidFill>
                <a:latin typeface="AR BERKLEY" pitchFamily="2" charset="0"/>
              </a:rPr>
              <a:t>10 Reasons to choose the Pharmacy…</a:t>
            </a:r>
            <a:endParaRPr lang="en-IN" b="1" dirty="0" smtClean="0">
              <a:solidFill>
                <a:srgbClr val="FF0066"/>
              </a:solidFill>
              <a:latin typeface="AR BERKLEY" pitchFamily="2" charset="0"/>
            </a:endParaRPr>
          </a:p>
        </p:txBody>
      </p:sp>
      <p:sp>
        <p:nvSpPr>
          <p:cNvPr id="18435" name="Content Placeholder 2"/>
          <p:cNvSpPr>
            <a:spLocks noGrp="1"/>
          </p:cNvSpPr>
          <p:nvPr>
            <p:ph idx="1"/>
          </p:nvPr>
        </p:nvSpPr>
        <p:spPr>
          <a:xfrm>
            <a:off x="1000100" y="857232"/>
            <a:ext cx="8143900" cy="5878531"/>
          </a:xfrm>
        </p:spPr>
        <p:txBody>
          <a:bodyPr/>
          <a:lstStyle/>
          <a:p>
            <a:pPr eaLnBrk="1" hangingPunct="1"/>
            <a:r>
              <a:rPr lang="en-US" sz="2800" b="1" dirty="0" smtClean="0">
                <a:latin typeface="BrowalliaUPC" pitchFamily="34" charset="-34"/>
                <a:cs typeface="BrowalliaUPC" pitchFamily="34" charset="-34"/>
              </a:rPr>
              <a:t>A very noble and respected profession. </a:t>
            </a:r>
          </a:p>
          <a:p>
            <a:pPr eaLnBrk="1" hangingPunct="1"/>
            <a:r>
              <a:rPr lang="en-US" sz="2800" b="1" dirty="0" smtClean="0">
                <a:latin typeface="BrowalliaUPC" pitchFamily="34" charset="-34"/>
                <a:cs typeface="BrowalliaUPC" pitchFamily="34" charset="-34"/>
              </a:rPr>
              <a:t>Involves helping the People with what is often their No.1 priority – health.</a:t>
            </a:r>
          </a:p>
          <a:p>
            <a:pPr eaLnBrk="1" hangingPunct="1"/>
            <a:r>
              <a:rPr lang="en-US" sz="2800" b="1" dirty="0" smtClean="0">
                <a:latin typeface="BrowalliaUPC" pitchFamily="34" charset="-34"/>
                <a:cs typeface="BrowalliaUPC" pitchFamily="34" charset="-34"/>
              </a:rPr>
              <a:t>Excellent employment opportunities .</a:t>
            </a:r>
          </a:p>
          <a:p>
            <a:pPr eaLnBrk="1" hangingPunct="1"/>
            <a:r>
              <a:rPr lang="en-US" sz="2800" b="1" dirty="0" smtClean="0">
                <a:latin typeface="BrowalliaUPC" pitchFamily="34" charset="-34"/>
                <a:cs typeface="BrowalliaUPC" pitchFamily="34" charset="-34"/>
              </a:rPr>
              <a:t>Involves variety of task to be performed.</a:t>
            </a:r>
          </a:p>
          <a:p>
            <a:pPr eaLnBrk="1" hangingPunct="1"/>
            <a:r>
              <a:rPr lang="en-US" sz="2800" b="1" dirty="0" smtClean="0">
                <a:latin typeface="BrowalliaUPC" pitchFamily="34" charset="-34"/>
                <a:cs typeface="BrowalliaUPC" pitchFamily="34" charset="-34"/>
              </a:rPr>
              <a:t>A vital part of health care team.</a:t>
            </a:r>
          </a:p>
          <a:p>
            <a:pPr>
              <a:lnSpc>
                <a:spcPct val="90000"/>
              </a:lnSpc>
            </a:pPr>
            <a:r>
              <a:rPr lang="en-US" sz="2800" b="1" dirty="0" smtClean="0">
                <a:latin typeface="BrowalliaUPC" pitchFamily="34" charset="-34"/>
                <a:cs typeface="BrowalliaUPC" pitchFamily="34" charset="-34"/>
              </a:rPr>
              <a:t>Excellent earning potential</a:t>
            </a:r>
          </a:p>
          <a:p>
            <a:pPr>
              <a:lnSpc>
                <a:spcPct val="90000"/>
              </a:lnSpc>
            </a:pPr>
            <a:r>
              <a:rPr lang="en-US" sz="2800" b="1" dirty="0" smtClean="0">
                <a:latin typeface="BrowalliaUPC" pitchFamily="34" charset="-34"/>
                <a:cs typeface="BrowalliaUPC" pitchFamily="34" charset="-34"/>
              </a:rPr>
              <a:t>Provides continues learning opportunities</a:t>
            </a:r>
          </a:p>
          <a:p>
            <a:pPr>
              <a:lnSpc>
                <a:spcPct val="90000"/>
              </a:lnSpc>
            </a:pPr>
            <a:r>
              <a:rPr lang="en-US" sz="2800" b="1" dirty="0" smtClean="0">
                <a:latin typeface="BrowalliaUPC" pitchFamily="34" charset="-34"/>
                <a:cs typeface="BrowalliaUPC" pitchFamily="34" charset="-34"/>
              </a:rPr>
              <a:t>Outstanding career opportunities.</a:t>
            </a:r>
          </a:p>
          <a:p>
            <a:pPr>
              <a:lnSpc>
                <a:spcPct val="90000"/>
              </a:lnSpc>
            </a:pPr>
            <a:r>
              <a:rPr lang="en-US" sz="2800" b="1" dirty="0" smtClean="0">
                <a:latin typeface="BrowalliaUPC" pitchFamily="34" charset="-34"/>
                <a:cs typeface="BrowalliaUPC" pitchFamily="34" charset="-34"/>
              </a:rPr>
              <a:t>Makes you independent</a:t>
            </a:r>
          </a:p>
          <a:p>
            <a:pPr>
              <a:lnSpc>
                <a:spcPct val="90000"/>
              </a:lnSpc>
            </a:pPr>
            <a:r>
              <a:rPr lang="en-US" sz="2800" b="1" dirty="0" smtClean="0">
                <a:latin typeface="BrowalliaUPC" pitchFamily="34" charset="-34"/>
                <a:cs typeface="BrowalliaUPC" pitchFamily="34" charset="-34"/>
              </a:rPr>
              <a:t>You can take your pharmaceutical skills any where in country or for that matter world </a:t>
            </a:r>
            <a:endParaRPr lang="en-IN" sz="2800" b="1" dirty="0" smtClean="0">
              <a:latin typeface="BrowalliaUPC" pitchFamily="34" charset="-34"/>
              <a:cs typeface="BrowalliaUPC" pitchFamily="34" charset="-34"/>
            </a:endParaRPr>
          </a:p>
          <a:p>
            <a:pPr eaLnBrk="1" hangingPunct="1"/>
            <a:endParaRPr lang="en-US" sz="2800" b="1" dirty="0" smtClean="0">
              <a:latin typeface="BrowalliaUPC" pitchFamily="34" charset="-34"/>
              <a:cs typeface="BrowalliaUPC" pitchFamily="34" charset="-34"/>
            </a:endParaRPr>
          </a:p>
        </p:txBody>
      </p:sp>
      <p:pic>
        <p:nvPicPr>
          <p:cNvPr id="4" name="Picture 2"/>
          <p:cNvPicPr>
            <a:picLocks noChangeAspect="1" noChangeArrowheads="1"/>
          </p:cNvPicPr>
          <p:nvPr/>
        </p:nvPicPr>
        <p:blipFill>
          <a:blip r:embed="rId2" cstate="print"/>
          <a:srcRect/>
          <a:stretch>
            <a:fillRect/>
          </a:stretch>
        </p:blipFill>
        <p:spPr bwMode="auto">
          <a:xfrm>
            <a:off x="0" y="4714884"/>
            <a:ext cx="1000100" cy="2143116"/>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0" y="0"/>
            <a:ext cx="1000100" cy="1838327"/>
          </a:xfrm>
          <a:prstGeom prst="rect">
            <a:avLst/>
          </a:prstGeom>
          <a:noFill/>
          <a:ln w="9525">
            <a:noFill/>
            <a:miter lim="800000"/>
            <a:headEnd/>
            <a:tailEnd/>
          </a:ln>
          <a:effectLst/>
        </p:spPr>
      </p:pic>
      <p:pic>
        <p:nvPicPr>
          <p:cNvPr id="6" name="Picture 4"/>
          <p:cNvPicPr>
            <a:picLocks noChangeAspect="1" noChangeArrowheads="1"/>
          </p:cNvPicPr>
          <p:nvPr/>
        </p:nvPicPr>
        <p:blipFill>
          <a:blip r:embed="rId4"/>
          <a:srcRect/>
          <a:stretch>
            <a:fillRect/>
          </a:stretch>
        </p:blipFill>
        <p:spPr bwMode="auto">
          <a:xfrm>
            <a:off x="0" y="2285992"/>
            <a:ext cx="1071537" cy="200026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00100" y="1285860"/>
            <a:ext cx="7153300" cy="4267200"/>
          </a:xfrm>
          <a:noFill/>
          <a:effectLst>
            <a:outerShdw dist="17961" dir="2700000" algn="ctr" rotWithShape="0">
              <a:schemeClr val="tx1"/>
            </a:outerShdw>
          </a:effectLst>
        </p:spPr>
        <p:txBody>
          <a:bodyPr>
            <a:normAutofit lnSpcReduction="10000"/>
          </a:bodyPr>
          <a:lstStyle/>
          <a:p>
            <a:pPr>
              <a:buFontTx/>
              <a:buNone/>
            </a:pPr>
            <a:r>
              <a:rPr lang="en-US" sz="2800" b="0" dirty="0">
                <a:solidFill>
                  <a:srgbClr val="FF9900"/>
                </a:solidFill>
                <a:effectLst>
                  <a:outerShdw blurRad="38100" dist="38100" dir="2700000" algn="tl">
                    <a:srgbClr val="C0C0C0"/>
                  </a:outerShdw>
                </a:effectLst>
                <a:latin typeface="Bell MT" pitchFamily="18" charset="0"/>
              </a:rPr>
              <a:t>DO YOU LIKE</a:t>
            </a:r>
            <a:r>
              <a:rPr lang="en-US" sz="2800" dirty="0">
                <a:solidFill>
                  <a:srgbClr val="FF9900"/>
                </a:solidFill>
                <a:effectLst>
                  <a:outerShdw blurRad="38100" dist="38100" dir="2700000" algn="tl">
                    <a:srgbClr val="C0C0C0"/>
                  </a:outerShdw>
                </a:effectLst>
                <a:latin typeface="Bell MT" pitchFamily="18" charset="0"/>
              </a:rPr>
              <a:t>...</a:t>
            </a:r>
          </a:p>
          <a:p>
            <a:pPr>
              <a:spcBef>
                <a:spcPct val="5000"/>
              </a:spcBef>
            </a:pPr>
            <a:r>
              <a:rPr lang="en-US" dirty="0">
                <a:latin typeface="Gabriola" pitchFamily="82" charset="0"/>
              </a:rPr>
              <a:t>Chemistry, Biology, and Math?</a:t>
            </a:r>
          </a:p>
          <a:p>
            <a:pPr>
              <a:spcBef>
                <a:spcPct val="5000"/>
              </a:spcBef>
            </a:pPr>
            <a:r>
              <a:rPr lang="en-US" dirty="0">
                <a:latin typeface="Gabriola" pitchFamily="82" charset="0"/>
              </a:rPr>
              <a:t>To Help People?</a:t>
            </a:r>
          </a:p>
          <a:p>
            <a:pPr>
              <a:spcBef>
                <a:spcPct val="5000"/>
              </a:spcBef>
            </a:pPr>
            <a:r>
              <a:rPr lang="en-US" dirty="0" smtClean="0">
                <a:latin typeface="Gabriola" pitchFamily="82" charset="0"/>
              </a:rPr>
              <a:t>Want to do new in your life?</a:t>
            </a:r>
            <a:endParaRPr lang="en-US" dirty="0">
              <a:latin typeface="Gabriola" pitchFamily="82" charset="0"/>
            </a:endParaRPr>
          </a:p>
          <a:p>
            <a:pPr>
              <a:lnSpc>
                <a:spcPct val="55000"/>
              </a:lnSpc>
              <a:buFontTx/>
              <a:buNone/>
            </a:pPr>
            <a:endParaRPr lang="en-US" sz="2800" b="0" dirty="0">
              <a:solidFill>
                <a:srgbClr val="000066"/>
              </a:solidFill>
              <a:effectLst>
                <a:outerShdw blurRad="38100" dist="38100" dir="2700000" algn="tl">
                  <a:srgbClr val="C0C0C0"/>
                </a:outerShdw>
              </a:effectLst>
              <a:latin typeface="Bell MT" pitchFamily="18" charset="0"/>
            </a:endParaRPr>
          </a:p>
          <a:p>
            <a:pPr>
              <a:buFontTx/>
              <a:buNone/>
            </a:pPr>
            <a:r>
              <a:rPr lang="en-US" sz="2800" b="0" dirty="0">
                <a:solidFill>
                  <a:srgbClr val="FF9900"/>
                </a:solidFill>
                <a:effectLst>
                  <a:outerShdw blurRad="38100" dist="38100" dir="2700000" algn="tl">
                    <a:srgbClr val="C0C0C0"/>
                  </a:outerShdw>
                </a:effectLst>
                <a:latin typeface="Bell MT" pitchFamily="18" charset="0"/>
              </a:rPr>
              <a:t>ARE YOU...</a:t>
            </a:r>
            <a:endParaRPr lang="en-US" sz="2800" dirty="0">
              <a:solidFill>
                <a:srgbClr val="FF9900"/>
              </a:solidFill>
              <a:effectLst>
                <a:outerShdw blurRad="38100" dist="38100" dir="2700000" algn="tl">
                  <a:srgbClr val="C0C0C0"/>
                </a:outerShdw>
              </a:effectLst>
              <a:latin typeface="Bell MT" pitchFamily="18" charset="0"/>
            </a:endParaRPr>
          </a:p>
          <a:p>
            <a:r>
              <a:rPr lang="en-US" dirty="0">
                <a:latin typeface="Gabriola" pitchFamily="82" charset="0"/>
              </a:rPr>
              <a:t>Dependable? Organized?</a:t>
            </a:r>
          </a:p>
          <a:p>
            <a:r>
              <a:rPr lang="en-US" dirty="0">
                <a:latin typeface="Gabriola" pitchFamily="82" charset="0"/>
              </a:rPr>
              <a:t>Detail-Oriented?</a:t>
            </a:r>
          </a:p>
          <a:p>
            <a:r>
              <a:rPr lang="en-US" dirty="0">
                <a:latin typeface="Gabriola" pitchFamily="82" charset="0"/>
              </a:rPr>
              <a:t>Able to Communicate Well with Others?</a:t>
            </a:r>
          </a:p>
        </p:txBody>
      </p:sp>
      <p:sp>
        <p:nvSpPr>
          <p:cNvPr id="7172" name="Text Box 4"/>
          <p:cNvSpPr txBox="1">
            <a:spLocks noChangeArrowheads="1"/>
          </p:cNvSpPr>
          <p:nvPr/>
        </p:nvSpPr>
        <p:spPr bwMode="auto">
          <a:xfrm>
            <a:off x="1071538" y="6000768"/>
            <a:ext cx="8072462" cy="430887"/>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a:spcBef>
                <a:spcPct val="50000"/>
              </a:spcBef>
            </a:pPr>
            <a:r>
              <a:rPr lang="en-US" sz="2200" b="0" dirty="0">
                <a:solidFill>
                  <a:srgbClr val="7030A0"/>
                </a:solidFill>
                <a:effectLst>
                  <a:outerShdw blurRad="38100" dist="38100" dir="2700000" algn="tl">
                    <a:srgbClr val="000000">
                      <a:alpha val="43137"/>
                    </a:srgbClr>
                  </a:outerShdw>
                </a:effectLst>
              </a:rPr>
              <a:t>If you answered YES, you may want to consider pharmacy as a career</a:t>
            </a:r>
            <a:r>
              <a:rPr lang="en-US" sz="2200" b="0" dirty="0">
                <a:solidFill>
                  <a:srgbClr val="7030A0"/>
                </a:solidFill>
              </a:rPr>
              <a:t>!</a:t>
            </a:r>
          </a:p>
        </p:txBody>
      </p:sp>
      <p:pic>
        <p:nvPicPr>
          <p:cNvPr id="7173" name="Picture 5" descr="WS students computers"/>
          <p:cNvPicPr>
            <a:picLocks noChangeAspect="1" noChangeArrowheads="1"/>
          </p:cNvPicPr>
          <p:nvPr/>
        </p:nvPicPr>
        <p:blipFill>
          <a:blip r:embed="rId2"/>
          <a:srcRect/>
          <a:stretch>
            <a:fillRect/>
          </a:stretch>
        </p:blipFill>
        <p:spPr bwMode="auto">
          <a:xfrm>
            <a:off x="6278563" y="1371600"/>
            <a:ext cx="2408237" cy="3581400"/>
          </a:xfrm>
          <a:prstGeom prst="rect">
            <a:avLst/>
          </a:prstGeom>
          <a:noFill/>
          <a:ln w="38100">
            <a:solidFill>
              <a:schemeClr val="bg2"/>
            </a:solidFill>
            <a:miter lim="800000"/>
            <a:headEnd/>
            <a:tailEnd/>
          </a:ln>
        </p:spPr>
      </p:pic>
      <p:sp>
        <p:nvSpPr>
          <p:cNvPr id="7170" name="Rectangle 2"/>
          <p:cNvSpPr>
            <a:spLocks noGrp="1" noChangeArrowheads="1"/>
          </p:cNvSpPr>
          <p:nvPr>
            <p:ph type="title"/>
          </p:nvPr>
        </p:nvSpPr>
        <p:spPr>
          <a:xfrm>
            <a:off x="500034" y="0"/>
            <a:ext cx="8153400" cy="857232"/>
          </a:xfrm>
        </p:spPr>
        <p:txBody>
          <a:bodyPr>
            <a:normAutofit fontScale="90000"/>
          </a:bodyPr>
          <a:lstStyle/>
          <a:p>
            <a:pPr algn="ctr"/>
            <a:r>
              <a:rPr lang="en-US" sz="4000" dirty="0">
                <a:solidFill>
                  <a:schemeClr val="accent4">
                    <a:lumMod val="50000"/>
                  </a:schemeClr>
                </a:solidFill>
                <a:effectLst>
                  <a:outerShdw blurRad="38100" dist="38100" dir="2700000" algn="tl">
                    <a:srgbClr val="C0C0C0"/>
                  </a:outerShdw>
                </a:effectLst>
                <a:latin typeface="BeauTerrySH" pitchFamily="2" charset="2"/>
              </a:rPr>
              <a:t>Should YOU Be a Pharmacist?</a:t>
            </a:r>
            <a:r>
              <a:rPr lang="en-US" dirty="0">
                <a:solidFill>
                  <a:schemeClr val="accent4">
                    <a:lumMod val="50000"/>
                  </a:schemeClr>
                </a:solidFill>
                <a:latin typeface="BeauTerrySH" pitchFamily="2" charset="2"/>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1" y="0"/>
            <a:ext cx="8215339" cy="1071546"/>
          </a:xfrm>
        </p:spPr>
        <p:txBody>
          <a:bodyPr rtlCol="0">
            <a:normAutofit fontScale="90000"/>
          </a:bodyPr>
          <a:lstStyle/>
          <a:p>
            <a:pPr algn="ctr" eaLnBrk="1" fontAlgn="auto" hangingPunct="1">
              <a:spcAft>
                <a:spcPts val="0"/>
              </a:spcAft>
              <a:defRPr/>
            </a:pPr>
            <a:r>
              <a:rPr lang="en-US" dirty="0" smtClean="0">
                <a:solidFill>
                  <a:srgbClr val="FF0000"/>
                </a:solidFill>
                <a:latin typeface="Brush Script MT" pitchFamily="66" charset="0"/>
              </a:rPr>
              <a:t>An overview of Indian Pharmaceutical Industry</a:t>
            </a:r>
            <a:endParaRPr lang="en-IN" dirty="0" smtClean="0">
              <a:solidFill>
                <a:srgbClr val="FF0000"/>
              </a:solidFill>
              <a:latin typeface="Brush Script MT" pitchFamily="66" charset="0"/>
            </a:endParaRPr>
          </a:p>
        </p:txBody>
      </p:sp>
      <p:sp>
        <p:nvSpPr>
          <p:cNvPr id="20483" name="Content Placeholder 2"/>
          <p:cNvSpPr>
            <a:spLocks noGrp="1"/>
          </p:cNvSpPr>
          <p:nvPr>
            <p:ph idx="1"/>
          </p:nvPr>
        </p:nvSpPr>
        <p:spPr>
          <a:xfrm>
            <a:off x="971600" y="908720"/>
            <a:ext cx="7933588" cy="4800600"/>
          </a:xfrm>
        </p:spPr>
        <p:txBody>
          <a:bodyPr>
            <a:noAutofit/>
          </a:bodyPr>
          <a:lstStyle/>
          <a:p>
            <a:pPr algn="just" eaLnBrk="1" hangingPunct="1">
              <a:lnSpc>
                <a:spcPct val="150000"/>
              </a:lnSpc>
              <a:spcBef>
                <a:spcPts val="0"/>
              </a:spcBef>
            </a:pPr>
            <a:r>
              <a:rPr lang="en-US" sz="3100" dirty="0" smtClean="0">
                <a:latin typeface="Arabic Typesetting" pitchFamily="66" charset="-78"/>
                <a:cs typeface="Arabic Typesetting" pitchFamily="66" charset="-78"/>
              </a:rPr>
              <a:t>Indian pharmacy has been self sufficient and well known all over the world for producing quality medicine at economic price</a:t>
            </a:r>
          </a:p>
          <a:p>
            <a:pPr algn="just" eaLnBrk="1" hangingPunct="1">
              <a:lnSpc>
                <a:spcPct val="150000"/>
              </a:lnSpc>
              <a:spcBef>
                <a:spcPts val="0"/>
              </a:spcBef>
            </a:pPr>
            <a:r>
              <a:rPr lang="en-US" sz="3100" dirty="0" smtClean="0">
                <a:latin typeface="Arabic Typesetting" pitchFamily="66" charset="-78"/>
                <a:cs typeface="Arabic Typesetting" pitchFamily="66" charset="-78"/>
              </a:rPr>
              <a:t>Today in India there are close to 20 pharmaceutical companies, which meets about 40%  of the worlds bulk drug requirement.</a:t>
            </a:r>
          </a:p>
          <a:p>
            <a:pPr algn="just" eaLnBrk="1" hangingPunct="1">
              <a:lnSpc>
                <a:spcPct val="150000"/>
              </a:lnSpc>
              <a:spcBef>
                <a:spcPts val="0"/>
              </a:spcBef>
            </a:pPr>
            <a:r>
              <a:rPr lang="en-US" sz="3100" dirty="0" smtClean="0">
                <a:latin typeface="Arabic Typesetting" pitchFamily="66" charset="-78"/>
                <a:cs typeface="Arabic Typesetting" pitchFamily="66" charset="-78"/>
              </a:rPr>
              <a:t>Indian pharmacy industry is highly organized sector. estimates show Indian pharma to be worth $4.5 billion ,going at about            8-9% annually .it ranks very  high in the third world ,in terms of technology , quality &amp;range of medicines manufactured</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928670"/>
          </a:xfrm>
        </p:spPr>
        <p:txBody>
          <a:bodyPr rtlCol="0">
            <a:normAutofit fontScale="90000"/>
          </a:bodyPr>
          <a:lstStyle/>
          <a:p>
            <a:pPr algn="ctr" eaLnBrk="1" fontAlgn="auto" hangingPunct="1">
              <a:spcAft>
                <a:spcPts val="0"/>
              </a:spcAft>
              <a:defRPr/>
            </a:pPr>
            <a:r>
              <a:rPr lang="en-IN" dirty="0" smtClean="0"/>
              <a:t/>
            </a:r>
            <a:br>
              <a:rPr lang="en-IN" dirty="0" smtClean="0"/>
            </a:br>
            <a:r>
              <a:rPr lang="en-US" sz="7300" b="1" dirty="0" smtClean="0">
                <a:solidFill>
                  <a:srgbClr val="C00000"/>
                </a:solidFill>
                <a:latin typeface="Brush Script MT" pitchFamily="66" charset="0"/>
              </a:rPr>
              <a:t>What is Pharmacy?</a:t>
            </a:r>
            <a:endParaRPr lang="en-IN" sz="7300" b="1" dirty="0" smtClean="0">
              <a:solidFill>
                <a:srgbClr val="C00000"/>
              </a:solidFill>
              <a:latin typeface="Brush Script MT" pitchFamily="66" charset="0"/>
            </a:endParaRPr>
          </a:p>
        </p:txBody>
      </p:sp>
      <p:sp>
        <p:nvSpPr>
          <p:cNvPr id="3075" name="Content Placeholder 2"/>
          <p:cNvSpPr>
            <a:spLocks noGrp="1"/>
          </p:cNvSpPr>
          <p:nvPr>
            <p:ph idx="1"/>
          </p:nvPr>
        </p:nvSpPr>
        <p:spPr/>
        <p:txBody>
          <a:bodyPr>
            <a:normAutofit/>
          </a:bodyPr>
          <a:lstStyle/>
          <a:p>
            <a:pPr algn="just" eaLnBrk="1" hangingPunct="1">
              <a:lnSpc>
                <a:spcPct val="150000"/>
              </a:lnSpc>
              <a:buNone/>
            </a:pPr>
            <a:r>
              <a:rPr lang="en-US" sz="4000" dirty="0" smtClean="0">
                <a:latin typeface="Angsana New" pitchFamily="18" charset="-34"/>
                <a:cs typeface="Angsana New" pitchFamily="18" charset="-34"/>
              </a:rPr>
              <a:t>	Pharmacy is the branch of science which deals with the study of chemistry of drugs, their origin, procedures for drug development, their preparation, dispensing, their effects and eventual use for prevention and treatment of disease</a:t>
            </a:r>
            <a:r>
              <a:rPr lang="en-US" dirty="0" smtClean="0">
                <a:latin typeface="Angsana New" pitchFamily="18" charset="-34"/>
                <a:cs typeface="Angsana New" pitchFamily="18" charset="-34"/>
              </a:rPr>
              <a:t>. </a:t>
            </a:r>
            <a:endParaRPr lang="en-IN" dirty="0" smtClean="0">
              <a:latin typeface="Angsana New" pitchFamily="18" charset="-34"/>
              <a:cs typeface="Angsana New" pitchFamily="18" charset="-34"/>
            </a:endParaRPr>
          </a:p>
          <a:p>
            <a:pPr eaLnBrk="1" hangingPunct="1"/>
            <a:endParaRPr lang="en-IN"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16632"/>
            <a:ext cx="7933588" cy="868346"/>
          </a:xfrm>
        </p:spPr>
        <p:txBody>
          <a:bodyPr rtlCol="0">
            <a:noAutofit/>
          </a:bodyPr>
          <a:lstStyle/>
          <a:p>
            <a:pPr eaLnBrk="1" fontAlgn="auto" hangingPunct="1">
              <a:spcAft>
                <a:spcPts val="0"/>
              </a:spcAft>
              <a:defRPr/>
            </a:pPr>
            <a:r>
              <a:rPr lang="en-US" sz="3900" dirty="0" smtClean="0">
                <a:solidFill>
                  <a:srgbClr val="FF0000"/>
                </a:solidFill>
                <a:latin typeface="Brush Script MT" pitchFamily="66" charset="0"/>
              </a:rPr>
              <a:t>An overview of Indian Pharmaceutical Industry</a:t>
            </a:r>
            <a:endParaRPr lang="en-IN" sz="3900" dirty="0" smtClean="0">
              <a:solidFill>
                <a:srgbClr val="FF0000"/>
              </a:solidFill>
              <a:latin typeface="Brush Script MT" pitchFamily="66" charset="0"/>
            </a:endParaRPr>
          </a:p>
        </p:txBody>
      </p:sp>
      <p:sp>
        <p:nvSpPr>
          <p:cNvPr id="21507" name="Content Placeholder 2"/>
          <p:cNvSpPr>
            <a:spLocks noGrp="1"/>
          </p:cNvSpPr>
          <p:nvPr>
            <p:ph idx="1"/>
          </p:nvPr>
        </p:nvSpPr>
        <p:spPr>
          <a:xfrm>
            <a:off x="1000100" y="1447800"/>
            <a:ext cx="7933588" cy="4800600"/>
          </a:xfrm>
        </p:spPr>
        <p:txBody>
          <a:bodyPr>
            <a:normAutofit/>
          </a:bodyPr>
          <a:lstStyle/>
          <a:p>
            <a:pPr marL="82296" indent="0" algn="just" eaLnBrk="1" hangingPunct="1">
              <a:lnSpc>
                <a:spcPct val="150000"/>
              </a:lnSpc>
              <a:buNone/>
            </a:pPr>
            <a:r>
              <a:rPr lang="en-US" sz="3100" dirty="0" smtClean="0">
                <a:latin typeface="Arabic Typesetting" pitchFamily="66" charset="-78"/>
                <a:cs typeface="Arabic Typesetting" pitchFamily="66" charset="-78"/>
              </a:rPr>
              <a:t>In today’s world pharmacy research becoming more &amp;more IT oriented.  India is in position to leverage on its strong IT base thus, India is becoming an important destination for MNCs, which are increasingly considering out sourcing &amp; off shoring their drug discovery, research &amp; development and clinical research.</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WS Rinker Patient"/>
          <p:cNvPicPr>
            <a:picLocks noChangeAspect="1" noChangeArrowheads="1"/>
          </p:cNvPicPr>
          <p:nvPr/>
        </p:nvPicPr>
        <p:blipFill>
          <a:blip r:embed="rId2" cstate="print"/>
          <a:srcRect/>
          <a:stretch>
            <a:fillRect/>
          </a:stretch>
        </p:blipFill>
        <p:spPr bwMode="auto">
          <a:xfrm>
            <a:off x="5500694" y="3643314"/>
            <a:ext cx="2606675" cy="2606675"/>
          </a:xfrm>
          <a:prstGeom prst="rect">
            <a:avLst/>
          </a:prstGeom>
          <a:noFill/>
          <a:ln w="38100">
            <a:solidFill>
              <a:schemeClr val="bg2"/>
            </a:solidFill>
            <a:miter lim="800000"/>
            <a:headEnd/>
            <a:tailEnd/>
          </a:ln>
          <a:effectLst/>
        </p:spPr>
      </p:pic>
      <p:sp>
        <p:nvSpPr>
          <p:cNvPr id="5122" name="Rectangle 2"/>
          <p:cNvSpPr>
            <a:spLocks noGrp="1" noChangeArrowheads="1"/>
          </p:cNvSpPr>
          <p:nvPr>
            <p:ph type="title"/>
          </p:nvPr>
        </p:nvSpPr>
        <p:spPr>
          <a:xfrm>
            <a:off x="609600" y="228600"/>
            <a:ext cx="7772400" cy="762000"/>
          </a:xfrm>
        </p:spPr>
        <p:txBody>
          <a:bodyPr>
            <a:noAutofit/>
          </a:bodyPr>
          <a:lstStyle/>
          <a:p>
            <a:pPr algn="ctr"/>
            <a:r>
              <a:rPr lang="en-US" sz="4800" b="1" dirty="0">
                <a:solidFill>
                  <a:schemeClr val="accent5">
                    <a:lumMod val="60000"/>
                    <a:lumOff val="40000"/>
                  </a:schemeClr>
                </a:solidFill>
                <a:effectLst>
                  <a:outerShdw blurRad="38100" dist="38100" dir="2700000" algn="tl">
                    <a:srgbClr val="C0C0C0"/>
                  </a:outerShdw>
                </a:effectLst>
                <a:latin typeface="French Script MT" pitchFamily="66" charset="0"/>
              </a:rPr>
              <a:t>Pharmacy Career Options</a:t>
            </a:r>
            <a:endParaRPr lang="en-US" sz="4800" b="1" dirty="0">
              <a:solidFill>
                <a:schemeClr val="accent5">
                  <a:lumMod val="60000"/>
                  <a:lumOff val="40000"/>
                </a:schemeClr>
              </a:solidFill>
              <a:latin typeface="French Script MT" pitchFamily="66" charset="0"/>
            </a:endParaRPr>
          </a:p>
        </p:txBody>
      </p:sp>
      <p:sp>
        <p:nvSpPr>
          <p:cNvPr id="5123" name="Rectangle 3"/>
          <p:cNvSpPr>
            <a:spLocks noGrp="1" noChangeArrowheads="1"/>
          </p:cNvSpPr>
          <p:nvPr>
            <p:ph type="body" sz="half" idx="1"/>
          </p:nvPr>
        </p:nvSpPr>
        <p:spPr>
          <a:xfrm>
            <a:off x="1000100" y="1428736"/>
            <a:ext cx="4286280" cy="5429264"/>
          </a:xfrm>
          <a:noFill/>
        </p:spPr>
        <p:txBody>
          <a:bodyPr>
            <a:normAutofit/>
          </a:bodyPr>
          <a:lstStyle/>
          <a:p>
            <a:pPr>
              <a:buFont typeface="Symbol" pitchFamily="18" charset="2"/>
              <a:buChar char="·"/>
            </a:pPr>
            <a:r>
              <a:rPr lang="en-US" sz="2400" b="0" dirty="0">
                <a:latin typeface="Monotype Corsiva" pitchFamily="66" charset="0"/>
              </a:rPr>
              <a:t>Academic Pharmacy</a:t>
            </a:r>
          </a:p>
          <a:p>
            <a:pPr>
              <a:buFont typeface="Symbol" pitchFamily="18" charset="2"/>
              <a:buChar char="·"/>
            </a:pPr>
            <a:r>
              <a:rPr lang="en-US" sz="2400" b="0" dirty="0">
                <a:latin typeface="Monotype Corsiva" pitchFamily="66" charset="0"/>
              </a:rPr>
              <a:t>Community Pharmacy</a:t>
            </a:r>
          </a:p>
          <a:p>
            <a:pPr>
              <a:buFont typeface="Symbol" pitchFamily="18" charset="2"/>
              <a:buChar char="·"/>
            </a:pPr>
            <a:r>
              <a:rPr lang="en-US" sz="2400" b="0" dirty="0">
                <a:latin typeface="Monotype Corsiva" pitchFamily="66" charset="0"/>
              </a:rPr>
              <a:t>Government Agencies</a:t>
            </a:r>
          </a:p>
          <a:p>
            <a:pPr>
              <a:buFont typeface="Symbol" pitchFamily="18" charset="2"/>
              <a:buChar char="·"/>
            </a:pPr>
            <a:r>
              <a:rPr lang="en-US" sz="2400" b="0" dirty="0">
                <a:latin typeface="Monotype Corsiva" pitchFamily="66" charset="0"/>
              </a:rPr>
              <a:t>Hospice &amp; Home Care</a:t>
            </a:r>
          </a:p>
          <a:p>
            <a:pPr>
              <a:buFont typeface="Symbol" pitchFamily="18" charset="2"/>
              <a:buChar char="·"/>
            </a:pPr>
            <a:r>
              <a:rPr lang="en-US" sz="2400" b="0" dirty="0">
                <a:latin typeface="Monotype Corsiva" pitchFamily="66" charset="0"/>
              </a:rPr>
              <a:t>Hospital &amp; Institutional Practice</a:t>
            </a:r>
          </a:p>
          <a:p>
            <a:pPr>
              <a:buFont typeface="Symbol" pitchFamily="18" charset="2"/>
              <a:buChar char="·"/>
            </a:pPr>
            <a:r>
              <a:rPr lang="en-US" sz="2400" b="0" dirty="0">
                <a:latin typeface="Monotype Corsiva" pitchFamily="66" charset="0"/>
              </a:rPr>
              <a:t>Independent Ownership</a:t>
            </a:r>
          </a:p>
          <a:p>
            <a:pPr>
              <a:buFont typeface="Symbol" pitchFamily="18" charset="2"/>
              <a:buChar char="·"/>
            </a:pPr>
            <a:r>
              <a:rPr lang="en-US" sz="2400" b="0" dirty="0">
                <a:latin typeface="Monotype Corsiva" pitchFamily="66" charset="0"/>
              </a:rPr>
              <a:t>Long-term Care</a:t>
            </a:r>
          </a:p>
          <a:p>
            <a:pPr>
              <a:buFont typeface="Symbol" pitchFamily="18" charset="2"/>
              <a:buChar char="·"/>
            </a:pPr>
            <a:r>
              <a:rPr lang="en-US" sz="2400" b="0" dirty="0">
                <a:latin typeface="Monotype Corsiva" pitchFamily="66" charset="0"/>
              </a:rPr>
              <a:t>Consulting Pharmacy</a:t>
            </a:r>
          </a:p>
          <a:p>
            <a:pPr>
              <a:buFont typeface="Symbol" pitchFamily="18" charset="2"/>
              <a:buChar char="·"/>
            </a:pPr>
            <a:r>
              <a:rPr lang="en-US" sz="2400" b="0" dirty="0">
                <a:latin typeface="Monotype Corsiva" pitchFamily="66" charset="0"/>
              </a:rPr>
              <a:t>Managed Care </a:t>
            </a:r>
            <a:r>
              <a:rPr lang="en-US" sz="2400" b="0" dirty="0" smtClean="0">
                <a:latin typeface="Monotype Corsiva" pitchFamily="66" charset="0"/>
              </a:rPr>
              <a:t>Pharmacy</a:t>
            </a:r>
          </a:p>
          <a:p>
            <a:pPr>
              <a:buFont typeface="Symbol" pitchFamily="18" charset="2"/>
              <a:buChar char="·"/>
            </a:pPr>
            <a:r>
              <a:rPr lang="en-US" sz="2400" dirty="0" smtClean="0">
                <a:latin typeface="Monotype Corsiva" pitchFamily="66" charset="0"/>
              </a:rPr>
              <a:t>Research</a:t>
            </a:r>
          </a:p>
          <a:p>
            <a:pPr>
              <a:buFont typeface="Symbol" pitchFamily="18" charset="2"/>
              <a:buChar char="·"/>
            </a:pPr>
            <a:r>
              <a:rPr lang="en-US" sz="2400" dirty="0" smtClean="0">
                <a:latin typeface="Monotype Corsiva" pitchFamily="66" charset="0"/>
              </a:rPr>
              <a:t>Medical writing</a:t>
            </a:r>
          </a:p>
          <a:p>
            <a:pPr>
              <a:buFont typeface="Symbol" pitchFamily="18" charset="2"/>
              <a:buChar char="·"/>
            </a:pPr>
            <a:r>
              <a:rPr lang="en-US" sz="2400" b="0" dirty="0" smtClean="0">
                <a:latin typeface="Monotype Corsiva" pitchFamily="66" charset="0"/>
              </a:rPr>
              <a:t>Clinical Trials</a:t>
            </a:r>
            <a:endParaRPr lang="en-US" sz="2400" b="0" dirty="0">
              <a:latin typeface="Monotype Corsiva" pitchFamily="66" charset="0"/>
            </a:endParaRPr>
          </a:p>
        </p:txBody>
      </p:sp>
      <p:sp>
        <p:nvSpPr>
          <p:cNvPr id="5124" name="Rectangle 4"/>
          <p:cNvSpPr>
            <a:spLocks noGrp="1" noChangeArrowheads="1"/>
          </p:cNvSpPr>
          <p:nvPr>
            <p:ph type="body" sz="half" idx="2"/>
          </p:nvPr>
        </p:nvSpPr>
        <p:spPr>
          <a:xfrm>
            <a:off x="4419600" y="1357298"/>
            <a:ext cx="4724400" cy="2000264"/>
          </a:xfrm>
          <a:noFill/>
        </p:spPr>
        <p:txBody>
          <a:bodyPr/>
          <a:lstStyle/>
          <a:p>
            <a:pPr>
              <a:buFont typeface="Symbol" pitchFamily="18" charset="2"/>
              <a:buChar char="·"/>
            </a:pPr>
            <a:r>
              <a:rPr lang="en-US" sz="2400" dirty="0">
                <a:latin typeface="Monotype Corsiva" pitchFamily="66" charset="0"/>
              </a:rPr>
              <a:t>Pharmaceutical Industry</a:t>
            </a:r>
          </a:p>
          <a:p>
            <a:pPr>
              <a:buFont typeface="Symbol" pitchFamily="18" charset="2"/>
              <a:buChar char="·"/>
            </a:pPr>
            <a:r>
              <a:rPr lang="en-US" sz="2400" dirty="0">
                <a:latin typeface="Monotype Corsiva" pitchFamily="66" charset="0"/>
              </a:rPr>
              <a:t>Trade &amp; Professional Associations</a:t>
            </a:r>
          </a:p>
          <a:p>
            <a:pPr>
              <a:buFont typeface="Symbol" pitchFamily="18" charset="2"/>
              <a:buChar char="·"/>
            </a:pPr>
            <a:r>
              <a:rPr lang="en-US" sz="2400" dirty="0">
                <a:latin typeface="Monotype Corsiva" pitchFamily="66" charset="0"/>
              </a:rPr>
              <a:t>Uniformed (Public Health) </a:t>
            </a:r>
            <a:r>
              <a:rPr lang="en-US" sz="2400" dirty="0" smtClean="0">
                <a:latin typeface="Monotype Corsiva" pitchFamily="66" charset="0"/>
              </a:rPr>
              <a:t>Service</a:t>
            </a:r>
          </a:p>
          <a:p>
            <a:pPr>
              <a:buFont typeface="Symbol" pitchFamily="18" charset="2"/>
              <a:buChar char="·"/>
            </a:pPr>
            <a:r>
              <a:rPr lang="en-US" sz="2400" dirty="0" smtClean="0">
                <a:latin typeface="Monotype Corsiva" pitchFamily="66" charset="0"/>
              </a:rPr>
              <a:t>Medical &amp; Scientific Publishing</a:t>
            </a:r>
          </a:p>
          <a:p>
            <a:pPr>
              <a:buNone/>
            </a:pPr>
            <a:endParaRPr lang="en-US" sz="2400" dirty="0">
              <a:latin typeface="Monotype Corsiva" pitchFamily="66" charset="0"/>
            </a:endParaRPr>
          </a:p>
          <a:p>
            <a:pPr>
              <a:buFontTx/>
              <a:buNone/>
            </a:pPr>
            <a:endParaRPr lang="en-US" dirty="0"/>
          </a:p>
        </p:txBody>
      </p:sp>
    </p:spTree>
    <p:extLst>
      <p:ext uri="{BB962C8B-B14F-4D97-AF65-F5344CB8AC3E}">
        <p14:creationId xmlns:p14="http://schemas.microsoft.com/office/powerpoint/2010/main" xmlns="" val="2247348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7862150" cy="1296974"/>
          </a:xfrm>
        </p:spPr>
        <p:txBody>
          <a:bodyPr>
            <a:normAutofit/>
          </a:bodyPr>
          <a:lstStyle/>
          <a:p>
            <a:r>
              <a:rPr lang="en-US" sz="4400" dirty="0" smtClean="0">
                <a:latin typeface="AngsanaUPC" pitchFamily="18" charset="-34"/>
                <a:cs typeface="AngsanaUPC" pitchFamily="18" charset="-34"/>
              </a:rPr>
              <a:t>Manufacturing</a:t>
            </a:r>
            <a:endParaRPr lang="en-US" sz="4400" dirty="0">
              <a:latin typeface="AngsanaUPC" pitchFamily="18" charset="-34"/>
              <a:cs typeface="AngsanaUPC" pitchFamily="18" charset="-34"/>
            </a:endParaRPr>
          </a:p>
        </p:txBody>
      </p:sp>
      <p:sp>
        <p:nvSpPr>
          <p:cNvPr id="3" name="Content Placeholder 2"/>
          <p:cNvSpPr>
            <a:spLocks noGrp="1"/>
          </p:cNvSpPr>
          <p:nvPr>
            <p:ph idx="1"/>
          </p:nvPr>
        </p:nvSpPr>
        <p:spPr>
          <a:xfrm>
            <a:off x="1000100" y="1857364"/>
            <a:ext cx="7933588" cy="4391036"/>
          </a:xfrm>
        </p:spPr>
        <p:txBody>
          <a:bodyPr>
            <a:noAutofit/>
          </a:bodyPr>
          <a:lstStyle/>
          <a:p>
            <a:r>
              <a:rPr lang="en-US" sz="3000" dirty="0" smtClean="0">
                <a:latin typeface="Arabic Typesetting" pitchFamily="66" charset="-78"/>
                <a:cs typeface="Arabic Typesetting" pitchFamily="66" charset="-78"/>
              </a:rPr>
              <a:t>They can handle the job of monitoring the manufacturing activities in drug manufacturing industry, formulations manufacturing and cosmetics Industry. They can rise to the position of a General Manager / Plant Manager in Pharmaceutical Industry. </a:t>
            </a:r>
          </a:p>
          <a:p>
            <a:endParaRPr lang="en-US" sz="3000" dirty="0" smtClean="0">
              <a:latin typeface="Arabic Typesetting" pitchFamily="66" charset="-78"/>
              <a:cs typeface="Arabic Typesetting" pitchFamily="66" charset="-78"/>
            </a:endParaRPr>
          </a:p>
          <a:p>
            <a:r>
              <a:rPr lang="en-US" sz="3000" dirty="0" smtClean="0">
                <a:latin typeface="Arabic Typesetting" pitchFamily="66" charset="-78"/>
                <a:cs typeface="Arabic Typesetting" pitchFamily="66" charset="-78"/>
              </a:rPr>
              <a:t>The Pharmacist can have his own manufacturing industry or can start on Loan License Manufacturing or conduct his own marketing by outsourcing products from the manufacturing industry on contractual agreements</a:t>
            </a:r>
            <a:endParaRPr lang="en-US" sz="3000" dirty="0">
              <a:latin typeface="Arabic Typesetting" pitchFamily="66" charset="-78"/>
              <a:cs typeface="Arabic Typesetting" pitchFamily="66" charset="-78"/>
            </a:endParaRPr>
          </a:p>
        </p:txBody>
      </p:sp>
      <p:pic>
        <p:nvPicPr>
          <p:cNvPr id="2050" name="Picture 2" descr="http://t3.gstatic.com/images?q=tbn:CxZbAnBZnli_FM:http://www.davayurveda.com/images/pharmacy.jpg">
            <a:hlinkClick r:id="rId2"/>
          </p:cNvPr>
          <p:cNvPicPr>
            <a:picLocks noChangeAspect="1" noChangeArrowheads="1"/>
          </p:cNvPicPr>
          <p:nvPr/>
        </p:nvPicPr>
        <p:blipFill>
          <a:blip r:embed="rId3"/>
          <a:srcRect/>
          <a:stretch>
            <a:fillRect/>
          </a:stretch>
        </p:blipFill>
        <p:spPr bwMode="auto">
          <a:xfrm>
            <a:off x="6248400" y="228600"/>
            <a:ext cx="2286000" cy="16287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142984"/>
          </a:xfrm>
        </p:spPr>
        <p:txBody>
          <a:bodyPr>
            <a:normAutofit/>
          </a:bodyPr>
          <a:lstStyle/>
          <a:p>
            <a:r>
              <a:rPr lang="en-US" sz="4400" dirty="0" smtClean="0">
                <a:latin typeface="AngsanaUPC" pitchFamily="18" charset="-34"/>
                <a:cs typeface="AngsanaUPC" pitchFamily="18" charset="-34"/>
              </a:rPr>
              <a:t>Practicing Pharmacist</a:t>
            </a:r>
            <a:endParaRPr lang="en-US" sz="4400" dirty="0">
              <a:latin typeface="AngsanaUPC" pitchFamily="18" charset="-34"/>
              <a:cs typeface="AngsanaUPC" pitchFamily="18" charset="-34"/>
            </a:endParaRPr>
          </a:p>
        </p:txBody>
      </p:sp>
      <p:sp>
        <p:nvSpPr>
          <p:cNvPr id="3" name="Content Placeholder 2"/>
          <p:cNvSpPr>
            <a:spLocks noGrp="1"/>
          </p:cNvSpPr>
          <p:nvPr>
            <p:ph idx="1"/>
          </p:nvPr>
        </p:nvSpPr>
        <p:spPr>
          <a:xfrm>
            <a:off x="1000100" y="642918"/>
            <a:ext cx="6143668" cy="2214578"/>
          </a:xfrm>
        </p:spPr>
        <p:txBody>
          <a:bodyPr>
            <a:normAutofit fontScale="92500"/>
          </a:bodyPr>
          <a:lstStyle/>
          <a:p>
            <a:endParaRPr lang="en-US" dirty="0" smtClean="0"/>
          </a:p>
          <a:p>
            <a:pPr algn="just">
              <a:buNone/>
            </a:pPr>
            <a:r>
              <a:rPr lang="en-US" sz="3000" dirty="0" smtClean="0">
                <a:latin typeface="Arabic Typesetting" pitchFamily="66" charset="-78"/>
                <a:cs typeface="Arabic Typesetting" pitchFamily="66" charset="-78"/>
              </a:rPr>
              <a:t>	Being in the health-related field, the B Pharm graduate </a:t>
            </a:r>
          </a:p>
          <a:p>
            <a:pPr algn="just">
              <a:buNone/>
            </a:pPr>
            <a:r>
              <a:rPr lang="en-US" sz="3000" dirty="0" smtClean="0">
                <a:latin typeface="Arabic Typesetting" pitchFamily="66" charset="-78"/>
                <a:cs typeface="Arabic Typesetting" pitchFamily="66" charset="-78"/>
              </a:rPr>
              <a:t>	can be an integral part of the Health Care Team as  community Pharmacist or Hospital Pharmacist.</a:t>
            </a:r>
            <a:endParaRPr lang="en-US" sz="3000" dirty="0">
              <a:latin typeface="Arabic Typesetting" pitchFamily="66" charset="-78"/>
              <a:cs typeface="Arabic Typesetting" pitchFamily="66" charset="-78"/>
            </a:endParaRPr>
          </a:p>
        </p:txBody>
      </p:sp>
      <p:graphicFrame>
        <p:nvGraphicFramePr>
          <p:cNvPr id="1026" name="Object 2"/>
          <p:cNvGraphicFramePr>
            <a:graphicFrameLocks noChangeAspect="1"/>
          </p:cNvGraphicFramePr>
          <p:nvPr/>
        </p:nvGraphicFramePr>
        <p:xfrm>
          <a:off x="7143768" y="0"/>
          <a:ext cx="2000232" cy="2286000"/>
        </p:xfrm>
        <a:graphic>
          <a:graphicData uri="http://schemas.openxmlformats.org/presentationml/2006/ole">
            <p:oleObj spid="_x0000_s17420" name="Photo Editor Photo" r:id="rId3" imgW="733333" imgH="733333" progId="">
              <p:embed/>
            </p:oleObj>
          </a:graphicData>
        </a:graphic>
      </p:graphicFrame>
      <p:sp>
        <p:nvSpPr>
          <p:cNvPr id="5" name="Rectangle 4"/>
          <p:cNvSpPr/>
          <p:nvPr/>
        </p:nvSpPr>
        <p:spPr>
          <a:xfrm>
            <a:off x="5715008" y="2857496"/>
            <a:ext cx="3143272" cy="769441"/>
          </a:xfrm>
          <a:prstGeom prst="rect">
            <a:avLst/>
          </a:prstGeom>
        </p:spPr>
        <p:txBody>
          <a:bodyPr wrap="square">
            <a:spAutoFit/>
          </a:bodyPr>
          <a:lstStyle/>
          <a:p>
            <a:r>
              <a:rPr lang="en-US" sz="4400" dirty="0" smtClean="0">
                <a:solidFill>
                  <a:schemeClr val="tx2">
                    <a:satMod val="130000"/>
                  </a:schemeClr>
                </a:solidFill>
                <a:effectLst>
                  <a:outerShdw blurRad="50000" dist="30000" dir="5400000" algn="tl" rotWithShape="0">
                    <a:srgbClr val="000000">
                      <a:alpha val="30000"/>
                    </a:srgbClr>
                  </a:outerShdw>
                </a:effectLst>
                <a:latin typeface="AngsanaUPC" pitchFamily="18" charset="-34"/>
                <a:ea typeface="+mj-ea"/>
                <a:cs typeface="AngsanaUPC" pitchFamily="18" charset="-34"/>
              </a:rPr>
              <a:t>Quality Assurance</a:t>
            </a:r>
            <a:endParaRPr lang="en-IN" sz="4400" dirty="0" smtClean="0">
              <a:solidFill>
                <a:schemeClr val="tx2">
                  <a:satMod val="130000"/>
                </a:schemeClr>
              </a:solidFill>
              <a:effectLst>
                <a:outerShdw blurRad="50000" dist="30000" dir="5400000" algn="tl" rotWithShape="0">
                  <a:srgbClr val="000000">
                    <a:alpha val="30000"/>
                  </a:srgbClr>
                </a:outerShdw>
              </a:effectLst>
              <a:latin typeface="AngsanaUPC" pitchFamily="18" charset="-34"/>
              <a:ea typeface="+mj-ea"/>
              <a:cs typeface="AngsanaUPC" pitchFamily="18" charset="-34"/>
            </a:endParaRPr>
          </a:p>
        </p:txBody>
      </p:sp>
      <p:pic>
        <p:nvPicPr>
          <p:cNvPr id="6" name="Picture 4" descr="WS compound"/>
          <p:cNvPicPr>
            <a:picLocks noChangeAspect="1" noChangeArrowheads="1"/>
          </p:cNvPicPr>
          <p:nvPr/>
        </p:nvPicPr>
        <p:blipFill>
          <a:blip r:embed="rId4"/>
          <a:srcRect/>
          <a:stretch>
            <a:fillRect/>
          </a:stretch>
        </p:blipFill>
        <p:spPr bwMode="auto">
          <a:xfrm>
            <a:off x="1000100" y="2857497"/>
            <a:ext cx="2190765" cy="1857388"/>
          </a:xfrm>
          <a:prstGeom prst="rect">
            <a:avLst/>
          </a:prstGeom>
          <a:noFill/>
        </p:spPr>
      </p:pic>
      <p:sp>
        <p:nvSpPr>
          <p:cNvPr id="7" name="Rectangle 6"/>
          <p:cNvSpPr/>
          <p:nvPr/>
        </p:nvSpPr>
        <p:spPr>
          <a:xfrm>
            <a:off x="3286116" y="3857628"/>
            <a:ext cx="5857884" cy="2677656"/>
          </a:xfrm>
          <a:prstGeom prst="rect">
            <a:avLst/>
          </a:prstGeom>
        </p:spPr>
        <p:txBody>
          <a:bodyPr wrap="square">
            <a:spAutoFit/>
          </a:bodyPr>
          <a:lstStyle/>
          <a:p>
            <a:pPr algn="just"/>
            <a:r>
              <a:rPr lang="en-US" sz="2800" dirty="0" smtClean="0">
                <a:latin typeface="Arabic Typesetting" pitchFamily="66" charset="-78"/>
                <a:cs typeface="Arabic Typesetting" pitchFamily="66" charset="-78"/>
              </a:rPr>
              <a:t>The Pharmacy graduate can play an important role in the development of GMP in manufacturing, can investigate adverse medication events reported and investigate complaints, follow up on records and given an assurance of proper drug delivery, stability and therapeutic  efficacy of drug product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AngsanaUPC" pitchFamily="18" charset="-34"/>
                <a:cs typeface="AngsanaUPC" pitchFamily="18" charset="-34"/>
              </a:rPr>
              <a:t>Medical Transcription</a:t>
            </a:r>
            <a:endParaRPr lang="en-US" sz="4400" dirty="0">
              <a:latin typeface="AngsanaUPC" pitchFamily="18" charset="-34"/>
              <a:cs typeface="AngsanaUPC" pitchFamily="18" charset="-34"/>
            </a:endParaRPr>
          </a:p>
        </p:txBody>
      </p:sp>
      <p:sp>
        <p:nvSpPr>
          <p:cNvPr id="3" name="Content Placeholder 2"/>
          <p:cNvSpPr>
            <a:spLocks noGrp="1"/>
          </p:cNvSpPr>
          <p:nvPr>
            <p:ph idx="1"/>
          </p:nvPr>
        </p:nvSpPr>
        <p:spPr>
          <a:xfrm>
            <a:off x="1000100" y="1447800"/>
            <a:ext cx="7933588" cy="1481134"/>
          </a:xfrm>
        </p:spPr>
        <p:txBody>
          <a:bodyPr>
            <a:normAutofit/>
          </a:bodyPr>
          <a:lstStyle/>
          <a:p>
            <a:pPr>
              <a:buNone/>
            </a:pPr>
            <a:r>
              <a:rPr lang="en-US" sz="2800" dirty="0" smtClean="0">
                <a:latin typeface="Arabic Typesetting" pitchFamily="66" charset="-78"/>
                <a:cs typeface="Arabic Typesetting" pitchFamily="66" charset="-78"/>
              </a:rPr>
              <a:t>    The B. Pharm. graduate can work with medical practitioners to develop and update patient medical record i.e. Patients medical history, the drug to which he/she is allergic, various treatments given etc.</a:t>
            </a:r>
            <a:endParaRPr lang="en-US" sz="2800" dirty="0">
              <a:latin typeface="Arabic Typesetting" pitchFamily="66" charset="-78"/>
              <a:cs typeface="Arabic Typesetting" pitchFamily="66" charset="-78"/>
            </a:endParaRPr>
          </a:p>
        </p:txBody>
      </p:sp>
      <p:pic>
        <p:nvPicPr>
          <p:cNvPr id="144386" name="Picture 2" descr="See full size image">
            <a:hlinkClick r:id="rId2"/>
          </p:cNvPr>
          <p:cNvPicPr>
            <a:picLocks noChangeAspect="1" noChangeArrowheads="1"/>
          </p:cNvPicPr>
          <p:nvPr/>
        </p:nvPicPr>
        <p:blipFill>
          <a:blip r:embed="rId3"/>
          <a:srcRect/>
          <a:stretch>
            <a:fillRect/>
          </a:stretch>
        </p:blipFill>
        <p:spPr bwMode="auto">
          <a:xfrm>
            <a:off x="6629400" y="0"/>
            <a:ext cx="2514600" cy="1428736"/>
          </a:xfrm>
          <a:prstGeom prst="rect">
            <a:avLst/>
          </a:prstGeom>
          <a:noFill/>
        </p:spPr>
      </p:pic>
      <p:sp>
        <p:nvSpPr>
          <p:cNvPr id="5" name="Rectangle 4"/>
          <p:cNvSpPr/>
          <p:nvPr/>
        </p:nvSpPr>
        <p:spPr>
          <a:xfrm>
            <a:off x="1408324" y="2945311"/>
            <a:ext cx="4378122" cy="769441"/>
          </a:xfrm>
          <a:prstGeom prst="rect">
            <a:avLst/>
          </a:prstGeom>
        </p:spPr>
        <p:txBody>
          <a:bodyPr wrap="none">
            <a:spAutoFit/>
          </a:bodyPr>
          <a:lstStyle/>
          <a:p>
            <a:r>
              <a:rPr lang="en-US" sz="4400" dirty="0" smtClean="0">
                <a:solidFill>
                  <a:schemeClr val="tx2">
                    <a:satMod val="130000"/>
                  </a:schemeClr>
                </a:solidFill>
                <a:effectLst>
                  <a:outerShdw blurRad="50000" dist="30000" dir="5400000" algn="tl" rotWithShape="0">
                    <a:srgbClr val="000000">
                      <a:alpha val="30000"/>
                    </a:srgbClr>
                  </a:outerShdw>
                </a:effectLst>
                <a:latin typeface="AngsanaUPC" pitchFamily="18" charset="-34"/>
                <a:ea typeface="+mj-ea"/>
                <a:cs typeface="AngsanaUPC" pitchFamily="18" charset="-34"/>
              </a:rPr>
              <a:t>Analytical / Quality Control</a:t>
            </a:r>
            <a:endParaRPr lang="en-IN" sz="4400" dirty="0" smtClean="0">
              <a:solidFill>
                <a:schemeClr val="tx2">
                  <a:satMod val="130000"/>
                </a:schemeClr>
              </a:solidFill>
              <a:effectLst>
                <a:outerShdw blurRad="50000" dist="30000" dir="5400000" algn="tl" rotWithShape="0">
                  <a:srgbClr val="000000">
                    <a:alpha val="30000"/>
                  </a:srgbClr>
                </a:outerShdw>
              </a:effectLst>
              <a:latin typeface="AngsanaUPC" pitchFamily="18" charset="-34"/>
              <a:ea typeface="+mj-ea"/>
              <a:cs typeface="AngsanaUPC" pitchFamily="18" charset="-34"/>
            </a:endParaRPr>
          </a:p>
        </p:txBody>
      </p:sp>
      <p:sp>
        <p:nvSpPr>
          <p:cNvPr id="6" name="Rectangle 5"/>
          <p:cNvSpPr/>
          <p:nvPr/>
        </p:nvSpPr>
        <p:spPr>
          <a:xfrm>
            <a:off x="1357290" y="3714753"/>
            <a:ext cx="7572428" cy="1815882"/>
          </a:xfrm>
          <a:prstGeom prst="rect">
            <a:avLst/>
          </a:prstGeom>
        </p:spPr>
        <p:txBody>
          <a:bodyPr wrap="square">
            <a:spAutoFit/>
          </a:bodyPr>
          <a:lstStyle/>
          <a:p>
            <a:pPr algn="just"/>
            <a:r>
              <a:rPr lang="en-US" sz="2800" dirty="0" smtClean="0">
                <a:latin typeface="Arabic Typesetting" pitchFamily="66" charset="-78"/>
                <a:cs typeface="Arabic Typesetting" pitchFamily="66" charset="-78"/>
              </a:rPr>
              <a:t>The pharmacy graduate can play a crucial role in developing and quality control methods thus ensuring good quality products through its shelf life. – This is achieved by being part of the quality control team in a manufacturing plant .</a:t>
            </a:r>
          </a:p>
        </p:txBody>
      </p:sp>
      <p:pic>
        <p:nvPicPr>
          <p:cNvPr id="7" name="Picture 5" descr="WS students computers"/>
          <p:cNvPicPr>
            <a:picLocks noChangeAspect="1" noChangeArrowheads="1"/>
          </p:cNvPicPr>
          <p:nvPr/>
        </p:nvPicPr>
        <p:blipFill>
          <a:blip r:embed="rId4"/>
          <a:srcRect/>
          <a:stretch>
            <a:fillRect/>
          </a:stretch>
        </p:blipFill>
        <p:spPr bwMode="auto">
          <a:xfrm>
            <a:off x="6735762" y="5105408"/>
            <a:ext cx="2408238" cy="175259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74638"/>
            <a:ext cx="7933588" cy="1582726"/>
          </a:xfrm>
        </p:spPr>
        <p:txBody>
          <a:bodyPr>
            <a:normAutofit/>
          </a:bodyPr>
          <a:lstStyle/>
          <a:p>
            <a:r>
              <a:rPr lang="en-US" sz="4400" dirty="0" smtClean="0">
                <a:latin typeface="AngsanaUPC" pitchFamily="18" charset="-34"/>
                <a:cs typeface="AngsanaUPC" pitchFamily="18" charset="-34"/>
              </a:rPr>
              <a:t>Teaching as a career</a:t>
            </a:r>
            <a:endParaRPr lang="en-US" sz="4400" dirty="0">
              <a:latin typeface="AngsanaUPC" pitchFamily="18" charset="-34"/>
              <a:cs typeface="AngsanaUPC" pitchFamily="18" charset="-34"/>
            </a:endParaRPr>
          </a:p>
        </p:txBody>
      </p:sp>
      <p:sp>
        <p:nvSpPr>
          <p:cNvPr id="3" name="Content Placeholder 2"/>
          <p:cNvSpPr>
            <a:spLocks noGrp="1"/>
          </p:cNvSpPr>
          <p:nvPr>
            <p:ph idx="1"/>
          </p:nvPr>
        </p:nvSpPr>
        <p:spPr>
          <a:xfrm>
            <a:off x="1071538" y="2285992"/>
            <a:ext cx="7862150" cy="3962408"/>
          </a:xfrm>
        </p:spPr>
        <p:txBody>
          <a:bodyPr>
            <a:normAutofit fontScale="92500" lnSpcReduction="20000"/>
          </a:bodyPr>
          <a:lstStyle/>
          <a:p>
            <a:endParaRPr lang="en-US" dirty="0" smtClean="0">
              <a:latin typeface="Agency FB" pitchFamily="34" charset="0"/>
            </a:endParaRPr>
          </a:p>
          <a:p>
            <a:pPr algn="just"/>
            <a:r>
              <a:rPr lang="en-US" dirty="0" smtClean="0">
                <a:latin typeface="Arabic Typesetting" pitchFamily="66" charset="-78"/>
                <a:cs typeface="Arabic Typesetting" pitchFamily="66" charset="-78"/>
              </a:rPr>
              <a:t>B Pharm. are eligible to teach as lecturers in the D. Pharm program. </a:t>
            </a:r>
          </a:p>
          <a:p>
            <a:pPr algn="just"/>
            <a:endParaRPr lang="en-US" dirty="0" smtClean="0">
              <a:latin typeface="Arabic Typesetting" pitchFamily="66" charset="-78"/>
              <a:cs typeface="Arabic Typesetting" pitchFamily="66" charset="-78"/>
            </a:endParaRPr>
          </a:p>
          <a:p>
            <a:pPr algn="just"/>
            <a:r>
              <a:rPr lang="en-US" dirty="0" smtClean="0">
                <a:latin typeface="Arabic Typesetting" pitchFamily="66" charset="-78"/>
                <a:cs typeface="Arabic Typesetting" pitchFamily="66" charset="-78"/>
              </a:rPr>
              <a:t>M. Pharm can get a lecturer’s job in pharmacy degree colleges. </a:t>
            </a:r>
          </a:p>
          <a:p>
            <a:pPr algn="just"/>
            <a:endParaRPr lang="en-US" dirty="0" smtClean="0">
              <a:latin typeface="Arabic Typesetting" pitchFamily="66" charset="-78"/>
              <a:cs typeface="Arabic Typesetting" pitchFamily="66" charset="-78"/>
            </a:endParaRPr>
          </a:p>
          <a:p>
            <a:pPr algn="just"/>
            <a:r>
              <a:rPr lang="en-US" dirty="0" smtClean="0">
                <a:latin typeface="Arabic Typesetting" pitchFamily="66" charset="-78"/>
                <a:cs typeface="Arabic Typesetting" pitchFamily="66" charset="-78"/>
              </a:rPr>
              <a:t>While in teaching profession they can do research in pharmaceutical field and strive to become a well-known Research Scientist. </a:t>
            </a:r>
            <a:endParaRPr lang="en-US" dirty="0">
              <a:latin typeface="Arabic Typesetting" pitchFamily="66" charset="-78"/>
              <a:cs typeface="Arabic Typesetting" pitchFamily="66" charset="-78"/>
            </a:endParaRPr>
          </a:p>
        </p:txBody>
      </p:sp>
      <p:pic>
        <p:nvPicPr>
          <p:cNvPr id="3074" name="Picture 2" descr="http://t3.gstatic.com/images?q=tbn:-N3rbsIl67Q7IM:http://www.nottingham.ac.uk/Pharmacy/Images-Multimedia/Pharmacy-images-etc/prospectives/InteractiveWhiteboard.jpg">
            <a:hlinkClick r:id="rId2"/>
          </p:cNvPr>
          <p:cNvPicPr>
            <a:picLocks noChangeAspect="1" noChangeArrowheads="1"/>
          </p:cNvPicPr>
          <p:nvPr/>
        </p:nvPicPr>
        <p:blipFill>
          <a:blip r:embed="rId3"/>
          <a:srcRect/>
          <a:stretch>
            <a:fillRect/>
          </a:stretch>
        </p:blipFill>
        <p:spPr bwMode="auto">
          <a:xfrm>
            <a:off x="5257800" y="457200"/>
            <a:ext cx="3276600" cy="2057400"/>
          </a:xfrm>
          <a:prstGeom prst="rect">
            <a:avLst/>
          </a:prstGeom>
          <a:noFill/>
        </p:spPr>
      </p:pic>
      <p:pic>
        <p:nvPicPr>
          <p:cNvPr id="5" name="Picture 18" descr="bs00554_"/>
          <p:cNvPicPr>
            <a:picLocks noChangeAspect="1" noChangeArrowheads="1"/>
          </p:cNvPicPr>
          <p:nvPr/>
        </p:nvPicPr>
        <p:blipFill>
          <a:blip r:embed="rId4"/>
          <a:srcRect/>
          <a:stretch>
            <a:fillRect/>
          </a:stretch>
        </p:blipFill>
        <p:spPr bwMode="auto">
          <a:xfrm>
            <a:off x="1" y="4286256"/>
            <a:ext cx="1000099" cy="25717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AngsanaUPC" pitchFamily="18" charset="-34"/>
                <a:cs typeface="AngsanaUPC" pitchFamily="18" charset="-34"/>
              </a:rPr>
              <a:t>Sales and Marketing</a:t>
            </a:r>
            <a:endParaRPr lang="en-US" sz="4400" dirty="0">
              <a:latin typeface="AngsanaUPC" pitchFamily="18" charset="-34"/>
              <a:cs typeface="AngsanaUPC" pitchFamily="18" charset="-34"/>
            </a:endParaRPr>
          </a:p>
        </p:txBody>
      </p:sp>
      <p:sp>
        <p:nvSpPr>
          <p:cNvPr id="3" name="Content Placeholder 2"/>
          <p:cNvSpPr>
            <a:spLocks noGrp="1"/>
          </p:cNvSpPr>
          <p:nvPr>
            <p:ph idx="1"/>
          </p:nvPr>
        </p:nvSpPr>
        <p:spPr>
          <a:xfrm>
            <a:off x="1000100" y="2571744"/>
            <a:ext cx="7933588" cy="4071966"/>
          </a:xfrm>
        </p:spPr>
        <p:txBody>
          <a:bodyPr>
            <a:noAutofit/>
          </a:bodyPr>
          <a:lstStyle/>
          <a:p>
            <a:pPr algn="just"/>
            <a:r>
              <a:rPr lang="en-US" dirty="0" smtClean="0">
                <a:latin typeface="Arabic Typesetting" pitchFamily="66" charset="-78"/>
                <a:cs typeface="Arabic Typesetting" pitchFamily="66" charset="-78"/>
              </a:rPr>
              <a:t>Pharmacists with pleasant personality and good communication skills can opt for the job of Medical Sales Representatives.</a:t>
            </a:r>
          </a:p>
          <a:p>
            <a:pPr algn="just"/>
            <a:r>
              <a:rPr lang="en-US" dirty="0" smtClean="0">
                <a:latin typeface="Arabic Typesetting" pitchFamily="66" charset="-78"/>
                <a:cs typeface="Arabic Typesetting" pitchFamily="66" charset="-78"/>
              </a:rPr>
              <a:t>Pharma Companies prefer pharmacy graduates due to their extensive knowledge about the drug molecules, their therapeutic effects and drug –drug interactions. </a:t>
            </a:r>
          </a:p>
          <a:p>
            <a:pPr algn="just"/>
            <a:r>
              <a:rPr lang="en-US" dirty="0" smtClean="0">
                <a:latin typeface="Arabic Typesetting" pitchFamily="66" charset="-78"/>
                <a:cs typeface="Arabic Typesetting" pitchFamily="66" charset="-78"/>
              </a:rPr>
              <a:t>During the course of this career a person can rise to level of Director -Sales</a:t>
            </a:r>
            <a:endParaRPr lang="en-US" dirty="0">
              <a:latin typeface="Arabic Typesetting" pitchFamily="66" charset="-78"/>
              <a:cs typeface="Arabic Typesetting" pitchFamily="66" charset="-78"/>
            </a:endParaRPr>
          </a:p>
        </p:txBody>
      </p:sp>
      <p:pic>
        <p:nvPicPr>
          <p:cNvPr id="19458" name="Picture 2"/>
          <p:cNvPicPr>
            <a:picLocks noChangeAspect="1" noChangeArrowheads="1"/>
          </p:cNvPicPr>
          <p:nvPr/>
        </p:nvPicPr>
        <p:blipFill>
          <a:blip r:embed="rId2"/>
          <a:srcRect/>
          <a:stretch>
            <a:fillRect/>
          </a:stretch>
        </p:blipFill>
        <p:spPr bwMode="auto">
          <a:xfrm>
            <a:off x="6286512" y="214290"/>
            <a:ext cx="2547942" cy="1928826"/>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0" y="5410200"/>
            <a:ext cx="1000099" cy="1447800"/>
          </a:xfrm>
          <a:prstGeom prst="rect">
            <a:avLst/>
          </a:prstGeom>
          <a:noFill/>
          <a:ln w="9525">
            <a:noFill/>
            <a:miter lim="800000"/>
            <a:headEnd/>
            <a:tailEnd/>
          </a:ln>
          <a:effectLst/>
        </p:spPr>
      </p:pic>
      <p:pic>
        <p:nvPicPr>
          <p:cNvPr id="19460" name="Picture 4"/>
          <p:cNvPicPr>
            <a:picLocks noChangeAspect="1" noChangeArrowheads="1"/>
          </p:cNvPicPr>
          <p:nvPr/>
        </p:nvPicPr>
        <p:blipFill>
          <a:blip r:embed="rId4"/>
          <a:srcRect/>
          <a:stretch>
            <a:fillRect/>
          </a:stretch>
        </p:blipFill>
        <p:spPr bwMode="auto">
          <a:xfrm>
            <a:off x="1" y="0"/>
            <a:ext cx="1000100" cy="1790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2928958" cy="1143000"/>
          </a:xfrm>
        </p:spPr>
        <p:txBody>
          <a:bodyPr>
            <a:normAutofit/>
          </a:bodyPr>
          <a:lstStyle/>
          <a:p>
            <a:r>
              <a:rPr lang="en-US" sz="4400" dirty="0" smtClean="0">
                <a:latin typeface="AngsanaUPC" pitchFamily="18" charset="-34"/>
                <a:cs typeface="AngsanaUPC" pitchFamily="18" charset="-34"/>
              </a:rPr>
              <a:t>Clinical Research</a:t>
            </a:r>
            <a:endParaRPr lang="en-US" sz="4400" dirty="0">
              <a:latin typeface="AngsanaUPC" pitchFamily="18" charset="-34"/>
              <a:cs typeface="AngsanaUPC" pitchFamily="18" charset="-34"/>
            </a:endParaRPr>
          </a:p>
        </p:txBody>
      </p:sp>
      <p:sp>
        <p:nvSpPr>
          <p:cNvPr id="3" name="Content Placeholder 2"/>
          <p:cNvSpPr>
            <a:spLocks noGrp="1"/>
          </p:cNvSpPr>
          <p:nvPr>
            <p:ph idx="1"/>
          </p:nvPr>
        </p:nvSpPr>
        <p:spPr>
          <a:xfrm>
            <a:off x="1000100" y="2011680"/>
            <a:ext cx="7686700" cy="4389120"/>
          </a:xfrm>
        </p:spPr>
        <p:txBody>
          <a:bodyPr>
            <a:normAutofit/>
          </a:bodyPr>
          <a:lstStyle/>
          <a:p>
            <a:pPr algn="just"/>
            <a:r>
              <a:rPr lang="en-US" dirty="0" err="1" smtClean="0">
                <a:latin typeface="Arabic Typesetting" pitchFamily="66" charset="-78"/>
                <a:cs typeface="Arabic Typesetting" pitchFamily="66" charset="-78"/>
              </a:rPr>
              <a:t>B.Pharm</a:t>
            </a:r>
            <a:r>
              <a:rPr lang="en-US" dirty="0" smtClean="0">
                <a:latin typeface="Arabic Typesetting" pitchFamily="66" charset="-78"/>
                <a:cs typeface="Arabic Typesetting" pitchFamily="66" charset="-78"/>
              </a:rPr>
              <a:t> degree holders can take up career in clinical research. The human testing phase is called the clinical trial. A pharmacist can work as clinical research associate or clinical pharmacist and can rise to the position of Project Manager. </a:t>
            </a:r>
          </a:p>
          <a:p>
            <a:pPr algn="just"/>
            <a:r>
              <a:rPr lang="en-US" dirty="0" smtClean="0">
                <a:latin typeface="Arabic Typesetting" pitchFamily="66" charset="-78"/>
                <a:cs typeface="Arabic Typesetting" pitchFamily="66" charset="-78"/>
              </a:rPr>
              <a:t>They have to see that the trials meet the international guidelines and the national regulatory requirements.</a:t>
            </a:r>
            <a:endParaRPr lang="en-US" dirty="0">
              <a:latin typeface="Arabic Typesetting" pitchFamily="66" charset="-78"/>
              <a:cs typeface="Arabic Typesetting" pitchFamily="66" charset="-78"/>
            </a:endParaRPr>
          </a:p>
        </p:txBody>
      </p:sp>
      <p:pic>
        <p:nvPicPr>
          <p:cNvPr id="141314" name="Picture 2" descr="http://t3.gstatic.com/images?q=tbn:Kd1z-T-tDsdqTM:http://hscweb3.hsc.usf.edu/health/now/wp-content/New%2520Division%2520of%2520Clinical%2520Pharmacy%2520jump%2520pix.JPG">
            <a:hlinkClick r:id="rId2"/>
          </p:cNvPr>
          <p:cNvPicPr>
            <a:picLocks noChangeAspect="1" noChangeArrowheads="1"/>
          </p:cNvPicPr>
          <p:nvPr/>
        </p:nvPicPr>
        <p:blipFill>
          <a:blip r:embed="rId3"/>
          <a:srcRect/>
          <a:stretch>
            <a:fillRect/>
          </a:stretch>
        </p:blipFill>
        <p:spPr bwMode="auto">
          <a:xfrm>
            <a:off x="7000892" y="114288"/>
            <a:ext cx="1924050" cy="1600200"/>
          </a:xfrm>
          <a:prstGeom prst="rect">
            <a:avLst/>
          </a:prstGeom>
          <a:noFill/>
        </p:spPr>
      </p:pic>
      <p:pic>
        <p:nvPicPr>
          <p:cNvPr id="21506" name="Picture 2"/>
          <p:cNvPicPr>
            <a:picLocks noChangeAspect="1" noChangeArrowheads="1"/>
          </p:cNvPicPr>
          <p:nvPr/>
        </p:nvPicPr>
        <p:blipFill>
          <a:blip r:embed="rId4"/>
          <a:srcRect/>
          <a:stretch>
            <a:fillRect/>
          </a:stretch>
        </p:blipFill>
        <p:spPr bwMode="auto">
          <a:xfrm>
            <a:off x="0" y="0"/>
            <a:ext cx="1000100" cy="2000240"/>
          </a:xfrm>
          <a:prstGeom prst="rect">
            <a:avLst/>
          </a:prstGeom>
          <a:noFill/>
          <a:ln w="9525">
            <a:noFill/>
            <a:miter lim="800000"/>
            <a:headEnd/>
            <a:tailEnd/>
          </a:ln>
          <a:effectLst/>
        </p:spPr>
      </p:pic>
      <p:pic>
        <p:nvPicPr>
          <p:cNvPr id="21507" name="Picture 3"/>
          <p:cNvPicPr>
            <a:picLocks noChangeAspect="1" noChangeArrowheads="1"/>
          </p:cNvPicPr>
          <p:nvPr/>
        </p:nvPicPr>
        <p:blipFill>
          <a:blip r:embed="rId5" cstate="print"/>
          <a:srcRect/>
          <a:stretch>
            <a:fillRect/>
          </a:stretch>
        </p:blipFill>
        <p:spPr bwMode="auto">
          <a:xfrm>
            <a:off x="0" y="5000636"/>
            <a:ext cx="1000099" cy="1857364"/>
          </a:xfrm>
          <a:prstGeom prst="rect">
            <a:avLst/>
          </a:prstGeom>
          <a:noFill/>
          <a:ln w="9525">
            <a:noFill/>
            <a:miter lim="800000"/>
            <a:headEnd/>
            <a:tailEnd/>
          </a:ln>
          <a:effectLst/>
        </p:spPr>
      </p:pic>
      <p:pic>
        <p:nvPicPr>
          <p:cNvPr id="21508" name="Picture 4"/>
          <p:cNvPicPr>
            <a:picLocks noChangeAspect="1" noChangeArrowheads="1"/>
          </p:cNvPicPr>
          <p:nvPr/>
        </p:nvPicPr>
        <p:blipFill>
          <a:blip r:embed="rId6"/>
          <a:srcRect/>
          <a:stretch>
            <a:fillRect/>
          </a:stretch>
        </p:blipFill>
        <p:spPr bwMode="auto">
          <a:xfrm>
            <a:off x="0" y="2000240"/>
            <a:ext cx="1000100" cy="30003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1600" y="197346"/>
            <a:ext cx="8172400" cy="6140142"/>
          </a:xfrm>
          <a:prstGeom prst="rect">
            <a:avLst/>
          </a:prstGeom>
        </p:spPr>
        <p:txBody>
          <a:bodyPr wrap="square">
            <a:spAutoFit/>
          </a:bodyPr>
          <a:lstStyle/>
          <a:p>
            <a:pPr algn="ctr"/>
            <a:r>
              <a:rPr lang="en-IN" sz="2400" b="1" dirty="0">
                <a:solidFill>
                  <a:srgbClr val="00B0F0"/>
                </a:solidFill>
                <a:latin typeface="Bell MT" pitchFamily="18" charset="0"/>
              </a:rPr>
              <a:t>COMMUNITY PHARMACY</a:t>
            </a:r>
            <a:endParaRPr lang="en-IN" sz="2400" dirty="0">
              <a:solidFill>
                <a:srgbClr val="00B0F0"/>
              </a:solidFill>
              <a:latin typeface="Bell MT" pitchFamily="18" charset="0"/>
            </a:endParaRPr>
          </a:p>
          <a:p>
            <a:endParaRPr lang="en-IN" dirty="0" smtClean="0"/>
          </a:p>
          <a:p>
            <a:pPr algn="just">
              <a:lnSpc>
                <a:spcPct val="150000"/>
              </a:lnSpc>
            </a:pPr>
            <a:r>
              <a:rPr lang="en-IN" dirty="0" smtClean="0"/>
              <a:t>The </a:t>
            </a:r>
            <a:r>
              <a:rPr lang="en-IN" dirty="0"/>
              <a:t>primary role of a community pharmacist is to provide medication and medication related services to patients. In most settings, pharmacists provide prescription drug services to their community of patients, working with the patients and a broad spectrum of health care providers to achieve the best possible health care outcomes of medications</a:t>
            </a:r>
            <a:r>
              <a:rPr lang="en-IN" dirty="0" smtClean="0"/>
              <a:t>.</a:t>
            </a:r>
          </a:p>
          <a:p>
            <a:pPr algn="just">
              <a:lnSpc>
                <a:spcPct val="150000"/>
              </a:lnSpc>
            </a:pPr>
            <a:r>
              <a:rPr lang="en-IN" dirty="0" smtClean="0"/>
              <a:t>Pharmacists </a:t>
            </a:r>
            <a:r>
              <a:rPr lang="en-IN" dirty="0"/>
              <a:t>may also provide specialty services to patients such as individualized disease management assistance, health screenings and assistance with medical equipment and devices. Pharmacists may work in and own small, independent pharmacy businesses or be a part of a pharmacy team of a large community pharmacy corporation. </a:t>
            </a:r>
            <a:endParaRPr lang="en-IN" dirty="0" smtClean="0"/>
          </a:p>
          <a:p>
            <a:pPr algn="just">
              <a:lnSpc>
                <a:spcPct val="150000"/>
              </a:lnSpc>
            </a:pPr>
            <a:r>
              <a:rPr lang="en-IN" dirty="0" smtClean="0"/>
              <a:t>Directly </a:t>
            </a:r>
            <a:r>
              <a:rPr lang="en-IN" dirty="0"/>
              <a:t>helping patients is one of the most appealing parts of this practice setting. Good communications skills and an outgoing personality are valuable traits for pharmacists in this area. This is the most common type of pharmacist practice.</a:t>
            </a:r>
          </a:p>
        </p:txBody>
      </p:sp>
    </p:spTree>
    <p:extLst>
      <p:ext uri="{BB962C8B-B14F-4D97-AF65-F5344CB8AC3E}">
        <p14:creationId xmlns:p14="http://schemas.microsoft.com/office/powerpoint/2010/main" xmlns="" val="18792187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2908" y="-31127"/>
            <a:ext cx="8172400" cy="7340471"/>
          </a:xfrm>
          <a:prstGeom prst="rect">
            <a:avLst/>
          </a:prstGeom>
        </p:spPr>
        <p:txBody>
          <a:bodyPr wrap="square">
            <a:spAutoFit/>
          </a:bodyPr>
          <a:lstStyle/>
          <a:p>
            <a:pPr algn="ctr"/>
            <a:endParaRPr lang="en-IN" sz="2400" b="1" dirty="0" smtClean="0">
              <a:solidFill>
                <a:srgbClr val="00B0F0"/>
              </a:solidFill>
              <a:latin typeface="Bell MT" pitchFamily="18" charset="0"/>
            </a:endParaRPr>
          </a:p>
          <a:p>
            <a:pPr algn="ctr"/>
            <a:r>
              <a:rPr lang="en-IN" sz="2400" b="1" dirty="0" smtClean="0">
                <a:solidFill>
                  <a:srgbClr val="00B0F0"/>
                </a:solidFill>
                <a:latin typeface="Bell MT" pitchFamily="18" charset="0"/>
              </a:rPr>
              <a:t>HOSPITAL </a:t>
            </a:r>
            <a:r>
              <a:rPr lang="en-IN" sz="2400" b="1" dirty="0">
                <a:solidFill>
                  <a:srgbClr val="00B0F0"/>
                </a:solidFill>
                <a:latin typeface="Bell MT" pitchFamily="18" charset="0"/>
              </a:rPr>
              <a:t>PHARMACY</a:t>
            </a:r>
          </a:p>
          <a:p>
            <a:pPr algn="just">
              <a:lnSpc>
                <a:spcPct val="150000"/>
              </a:lnSpc>
            </a:pPr>
            <a:r>
              <a:rPr lang="en-IN" dirty="0" smtClean="0">
                <a:latin typeface="Times New Roman" pitchFamily="18" charset="0"/>
                <a:cs typeface="Times New Roman" pitchFamily="18" charset="0"/>
              </a:rPr>
              <a:t>The </a:t>
            </a:r>
            <a:r>
              <a:rPr lang="en-IN" dirty="0">
                <a:latin typeface="Times New Roman" pitchFamily="18" charset="0"/>
                <a:cs typeface="Times New Roman" pitchFamily="18" charset="0"/>
              </a:rPr>
              <a:t>primary role of a hospital pharmacist is to provide medication and medication management services to patients who are hospitalized or are visiting hospital-based clinics, and to provide medication services to the health professionals who care for patients in hospital settings. </a:t>
            </a:r>
          </a:p>
          <a:p>
            <a:pPr algn="just">
              <a:lnSpc>
                <a:spcPct val="150000"/>
              </a:lnSpc>
            </a:pPr>
            <a:r>
              <a:rPr lang="en-IN" dirty="0">
                <a:latin typeface="Times New Roman" pitchFamily="18" charset="0"/>
                <a:cs typeface="Times New Roman" pitchFamily="18" charset="0"/>
              </a:rPr>
              <a:t>The hospital role varies greatly, depending on the size of the hospital and the services that are provided. A pharmacist in a small rural hospital usually has a wide array of responsibilities. In larger hospitals, pharmacists may specialize in general medication distribution, medication distribution services directed to patients in disease-related hospital wards or clinics, or work as a part of a health care team participating in clinical-decision making regarding medication therapy.</a:t>
            </a:r>
          </a:p>
          <a:p>
            <a:pPr algn="just">
              <a:lnSpc>
                <a:spcPct val="150000"/>
              </a:lnSpc>
            </a:pPr>
            <a:r>
              <a:rPr lang="en-IN" dirty="0">
                <a:latin typeface="Times New Roman" pitchFamily="18" charset="0"/>
                <a:cs typeface="Times New Roman" pitchFamily="18" charset="0"/>
              </a:rPr>
              <a:t>Hospital pharmacists have exposure to many complicated and unique therapy needs including intravenous medication therapy, nutrition, and the specific needs of </a:t>
            </a:r>
            <a:r>
              <a:rPr lang="en-IN" dirty="0" err="1">
                <a:latin typeface="Times New Roman" pitchFamily="18" charset="0"/>
                <a:cs typeface="Times New Roman" pitchFamily="18" charset="0"/>
              </a:rPr>
              <a:t>newborns</a:t>
            </a:r>
            <a:r>
              <a:rPr lang="en-IN" dirty="0">
                <a:latin typeface="Times New Roman" pitchFamily="18" charset="0"/>
                <a:cs typeface="Times New Roman" pitchFamily="18" charset="0"/>
              </a:rPr>
              <a:t> and the elderly. Pharmacists in the practice find working with other health professionals, work variety and focused clinical care opportunity rewarding. This is the second most common practice area. </a:t>
            </a:r>
          </a:p>
        </p:txBody>
      </p:sp>
    </p:spTree>
    <p:extLst>
      <p:ext uri="{BB962C8B-B14F-4D97-AF65-F5344CB8AC3E}">
        <p14:creationId xmlns:p14="http://schemas.microsoft.com/office/powerpoint/2010/main" xmlns="" val="1646705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908720"/>
            <a:ext cx="8100392" cy="5016758"/>
          </a:xfrm>
          <a:prstGeom prst="rect">
            <a:avLst/>
          </a:prstGeom>
        </p:spPr>
        <p:txBody>
          <a:bodyPr wrap="square">
            <a:spAutoFit/>
          </a:bodyPr>
          <a:lstStyle/>
          <a:p>
            <a:pPr algn="just">
              <a:lnSpc>
                <a:spcPct val="200000"/>
              </a:lnSpc>
            </a:pPr>
            <a:r>
              <a:rPr lang="en-IN" sz="2000" b="1" dirty="0">
                <a:latin typeface="Times New Roman" pitchFamily="18" charset="0"/>
                <a:cs typeface="Times New Roman" pitchFamily="18" charset="0"/>
              </a:rPr>
              <a:t>Pharmacists </a:t>
            </a:r>
            <a:r>
              <a:rPr lang="en-IN" sz="2000" dirty="0">
                <a:latin typeface="Times New Roman" pitchFamily="18" charset="0"/>
                <a:cs typeface="Times New Roman" pitchFamily="18" charset="0"/>
              </a:rPr>
              <a:t>are highly qualified professionals with a specialism in medicines. Studying pharmacy is intellectually demanding and stimulating as you will acquire in-depth knowledge of a range of subjects from the basic and applied sciences such as physiology, biochemistry and advanced neuropharmacology to social pharmacy concepts. You will develop advanced communication and problem-solving skills as well as research skills in the laboratory or practice setting. The </a:t>
            </a:r>
            <a:r>
              <a:rPr lang="en-IN" sz="2000" dirty="0" smtClean="0">
                <a:latin typeface="Times New Roman" pitchFamily="18" charset="0"/>
                <a:cs typeface="Times New Roman" pitchFamily="18" charset="0"/>
              </a:rPr>
              <a:t>M. Pharm </a:t>
            </a:r>
            <a:r>
              <a:rPr lang="en-IN" sz="2000" dirty="0">
                <a:latin typeface="Times New Roman" pitchFamily="18" charset="0"/>
                <a:cs typeface="Times New Roman" pitchFamily="18" charset="0"/>
              </a:rPr>
              <a:t>course provides graduates with the skills required to follow a variety of career paths. </a:t>
            </a:r>
          </a:p>
        </p:txBody>
      </p:sp>
    </p:spTree>
    <p:extLst>
      <p:ext uri="{BB962C8B-B14F-4D97-AF65-F5344CB8AC3E}">
        <p14:creationId xmlns:p14="http://schemas.microsoft.com/office/powerpoint/2010/main" xmlns="" val="8110164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0"/>
            <a:ext cx="8100392" cy="3739485"/>
          </a:xfrm>
          <a:prstGeom prst="rect">
            <a:avLst/>
          </a:prstGeom>
        </p:spPr>
        <p:txBody>
          <a:bodyPr wrap="square">
            <a:spAutoFit/>
          </a:bodyPr>
          <a:lstStyle/>
          <a:p>
            <a:pPr algn="ctr"/>
            <a:endParaRPr lang="en-IN" sz="2400" b="1" dirty="0" smtClean="0">
              <a:solidFill>
                <a:srgbClr val="00B0F0"/>
              </a:solidFill>
              <a:latin typeface="Bell MT" pitchFamily="18" charset="0"/>
            </a:endParaRPr>
          </a:p>
          <a:p>
            <a:pPr algn="ctr"/>
            <a:r>
              <a:rPr lang="en-IN" sz="2400" b="1" dirty="0" smtClean="0">
                <a:solidFill>
                  <a:srgbClr val="00B0F0"/>
                </a:solidFill>
                <a:latin typeface="Bell MT" pitchFamily="18" charset="0"/>
              </a:rPr>
              <a:t>PUBLIC </a:t>
            </a:r>
            <a:r>
              <a:rPr lang="en-IN" sz="2400" b="1" dirty="0">
                <a:solidFill>
                  <a:srgbClr val="00B0F0"/>
                </a:solidFill>
                <a:latin typeface="Bell MT" pitchFamily="18" charset="0"/>
              </a:rPr>
              <a:t>SERVICE</a:t>
            </a:r>
          </a:p>
          <a:p>
            <a:pPr algn="just">
              <a:lnSpc>
                <a:spcPct val="150000"/>
              </a:lnSpc>
            </a:pPr>
            <a:endParaRPr lang="en-IN" dirty="0" smtClean="0">
              <a:latin typeface="Times New Roman" pitchFamily="18" charset="0"/>
              <a:cs typeface="Times New Roman" pitchFamily="18" charset="0"/>
            </a:endParaRPr>
          </a:p>
          <a:p>
            <a:pPr algn="just">
              <a:lnSpc>
                <a:spcPct val="150000"/>
              </a:lnSpc>
            </a:pPr>
            <a:r>
              <a:rPr lang="en-IN" dirty="0" smtClean="0">
                <a:latin typeface="Times New Roman" pitchFamily="18" charset="0"/>
                <a:cs typeface="Times New Roman" pitchFamily="18" charset="0"/>
              </a:rPr>
              <a:t>Many </a:t>
            </a:r>
            <a:r>
              <a:rPr lang="en-IN" dirty="0">
                <a:latin typeface="Times New Roman" pitchFamily="18" charset="0"/>
                <a:cs typeface="Times New Roman" pitchFamily="18" charset="0"/>
              </a:rPr>
              <a:t>pharmacists are choosing to become involved in the public sector of health care. They join the uniformed services of the country and perform traditional pharmacist roles or work in public health and regulatory arenas. </a:t>
            </a:r>
          </a:p>
          <a:p>
            <a:pPr algn="just">
              <a:lnSpc>
                <a:spcPct val="150000"/>
              </a:lnSpc>
            </a:pPr>
            <a:r>
              <a:rPr lang="en-IN" dirty="0">
                <a:latin typeface="Times New Roman" pitchFamily="18" charset="0"/>
                <a:cs typeface="Times New Roman" pitchFamily="18" charset="0"/>
              </a:rPr>
              <a:t>Public health sector pharmacists are involved in organizations like the Department of Public Health watching out for the health care of citizens and the Food and Drug Administration working on the monitoring and approval of pharmaceuticals.</a:t>
            </a:r>
          </a:p>
        </p:txBody>
      </p:sp>
    </p:spTree>
    <p:extLst>
      <p:ext uri="{BB962C8B-B14F-4D97-AF65-F5344CB8AC3E}">
        <p14:creationId xmlns:p14="http://schemas.microsoft.com/office/powerpoint/2010/main" xmlns="" val="37633124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4761"/>
            <a:ext cx="8172400" cy="5678478"/>
          </a:xfrm>
          <a:prstGeom prst="rect">
            <a:avLst/>
          </a:prstGeom>
        </p:spPr>
        <p:txBody>
          <a:bodyPr wrap="square">
            <a:spAutoFit/>
          </a:bodyPr>
          <a:lstStyle/>
          <a:p>
            <a:pPr algn="ctr"/>
            <a:endParaRPr lang="en-IN" sz="2400" b="1" dirty="0" smtClean="0">
              <a:solidFill>
                <a:srgbClr val="00B0F0"/>
              </a:solidFill>
              <a:latin typeface="Bell MT" pitchFamily="18" charset="0"/>
            </a:endParaRPr>
          </a:p>
          <a:p>
            <a:pPr algn="ctr"/>
            <a:r>
              <a:rPr lang="en-IN" sz="2400" b="1" dirty="0" smtClean="0">
                <a:solidFill>
                  <a:srgbClr val="00B0F0"/>
                </a:solidFill>
                <a:latin typeface="Bell MT" pitchFamily="18" charset="0"/>
              </a:rPr>
              <a:t>CONSULTING </a:t>
            </a:r>
            <a:r>
              <a:rPr lang="en-IN" sz="2400" b="1" dirty="0">
                <a:solidFill>
                  <a:srgbClr val="00B0F0"/>
                </a:solidFill>
                <a:latin typeface="Bell MT" pitchFamily="18" charset="0"/>
              </a:rPr>
              <a:t>&amp; LONG-TERM CARE</a:t>
            </a:r>
          </a:p>
          <a:p>
            <a:endParaRPr lang="en-IN" dirty="0" smtClean="0"/>
          </a:p>
          <a:p>
            <a:pPr algn="just">
              <a:lnSpc>
                <a:spcPct val="150000"/>
              </a:lnSpc>
            </a:pPr>
            <a:r>
              <a:rPr lang="en-IN" dirty="0">
                <a:latin typeface="Times New Roman" pitchFamily="18" charset="0"/>
                <a:cs typeface="Times New Roman" pitchFamily="18" charset="0"/>
              </a:rPr>
              <a:t>Pharmacists who work as consultants, usually to long-term health care facilities, focus on the provision and management of medication systems or on clinical decisions related to patient medication regimens. </a:t>
            </a:r>
          </a:p>
          <a:p>
            <a:pPr algn="just">
              <a:lnSpc>
                <a:spcPct val="150000"/>
              </a:lnSpc>
            </a:pPr>
            <a:endParaRPr lang="en-IN" dirty="0" smtClean="0">
              <a:latin typeface="Times New Roman" pitchFamily="18" charset="0"/>
              <a:cs typeface="Times New Roman" pitchFamily="18" charset="0"/>
            </a:endParaRPr>
          </a:p>
          <a:p>
            <a:pPr algn="just">
              <a:lnSpc>
                <a:spcPct val="150000"/>
              </a:lnSpc>
            </a:pPr>
            <a:r>
              <a:rPr lang="en-IN" dirty="0" smtClean="0">
                <a:latin typeface="Times New Roman" pitchFamily="18" charset="0"/>
                <a:cs typeface="Times New Roman" pitchFamily="18" charset="0"/>
              </a:rPr>
              <a:t>This </a:t>
            </a:r>
            <a:r>
              <a:rPr lang="en-IN" dirty="0">
                <a:latin typeface="Times New Roman" pitchFamily="18" charset="0"/>
                <a:cs typeface="Times New Roman" pitchFamily="18" charset="0"/>
              </a:rPr>
              <a:t>field commonly calls on a pharmacist’s knowledge of drugs dosage requirements for unique populations, drug interactions and the routine monitoring of medication regimens. Good problem solving skills are a must for pharmacists in this field.</a:t>
            </a:r>
          </a:p>
          <a:p>
            <a:pPr algn="just">
              <a:lnSpc>
                <a:spcPct val="150000"/>
              </a:lnSpc>
            </a:pPr>
            <a:endParaRPr lang="en-IN" dirty="0" smtClean="0">
              <a:latin typeface="Times New Roman" pitchFamily="18" charset="0"/>
              <a:cs typeface="Times New Roman" pitchFamily="18" charset="0"/>
            </a:endParaRPr>
          </a:p>
          <a:p>
            <a:pPr algn="just">
              <a:lnSpc>
                <a:spcPct val="150000"/>
              </a:lnSpc>
            </a:pPr>
            <a:r>
              <a:rPr lang="en-IN" dirty="0" smtClean="0">
                <a:latin typeface="Times New Roman" pitchFamily="18" charset="0"/>
                <a:cs typeface="Times New Roman" pitchFamily="18" charset="0"/>
              </a:rPr>
              <a:t>The </a:t>
            </a:r>
            <a:r>
              <a:rPr lang="en-IN" dirty="0">
                <a:latin typeface="Times New Roman" pitchFamily="18" charset="0"/>
                <a:cs typeface="Times New Roman" pitchFamily="18" charset="0"/>
              </a:rPr>
              <a:t>rewards of this practice include direct, long standing relationships with patients, participation in clinical decision making on a health care team and the ability to manage a defined medication delivery system. </a:t>
            </a:r>
          </a:p>
        </p:txBody>
      </p:sp>
    </p:spTree>
    <p:extLst>
      <p:ext uri="{BB962C8B-B14F-4D97-AF65-F5344CB8AC3E}">
        <p14:creationId xmlns:p14="http://schemas.microsoft.com/office/powerpoint/2010/main" xmlns="" val="26055097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0"/>
            <a:ext cx="8172400" cy="4847481"/>
          </a:xfrm>
          <a:prstGeom prst="rect">
            <a:avLst/>
          </a:prstGeom>
        </p:spPr>
        <p:txBody>
          <a:bodyPr wrap="square">
            <a:spAutoFit/>
          </a:bodyPr>
          <a:lstStyle/>
          <a:p>
            <a:pPr algn="ctr"/>
            <a:endParaRPr lang="en-IN" sz="2400" b="1" dirty="0" smtClean="0">
              <a:solidFill>
                <a:srgbClr val="00B0F0"/>
              </a:solidFill>
              <a:latin typeface="Bell MT" pitchFamily="18" charset="0"/>
            </a:endParaRPr>
          </a:p>
          <a:p>
            <a:pPr algn="ctr"/>
            <a:r>
              <a:rPr lang="en-IN" sz="2400" b="1" dirty="0" smtClean="0">
                <a:solidFill>
                  <a:srgbClr val="00B0F0"/>
                </a:solidFill>
                <a:latin typeface="Bell MT" pitchFamily="18" charset="0"/>
              </a:rPr>
              <a:t>TEACHING </a:t>
            </a:r>
            <a:r>
              <a:rPr lang="en-IN" sz="2400" b="1" dirty="0">
                <a:solidFill>
                  <a:srgbClr val="00B0F0"/>
                </a:solidFill>
                <a:latin typeface="Bell MT" pitchFamily="18" charset="0"/>
              </a:rPr>
              <a:t>&amp; RESEARCH IN ACADEMIA</a:t>
            </a:r>
          </a:p>
          <a:p>
            <a:endParaRPr lang="en-IN" dirty="0" smtClean="0"/>
          </a:p>
          <a:p>
            <a:pPr algn="just">
              <a:lnSpc>
                <a:spcPct val="150000"/>
              </a:lnSpc>
            </a:pPr>
            <a:r>
              <a:rPr lang="en-IN" dirty="0">
                <a:latin typeface="Times New Roman" pitchFamily="18" charset="0"/>
                <a:cs typeface="Times New Roman" pitchFamily="18" charset="0"/>
              </a:rPr>
              <a:t>Many pharmacists find rewards as faculty in colleges of pharmacy. These pharmacists enjoy influencing the future of pharmacy by educating future pharmacists and may participate in direct patient care and/or scientific research as well. </a:t>
            </a:r>
          </a:p>
          <a:p>
            <a:pPr algn="just">
              <a:lnSpc>
                <a:spcPct val="150000"/>
              </a:lnSpc>
            </a:pPr>
            <a:endParaRPr lang="en-IN" dirty="0" smtClean="0">
              <a:latin typeface="Times New Roman" pitchFamily="18" charset="0"/>
              <a:cs typeface="Times New Roman" pitchFamily="18" charset="0"/>
            </a:endParaRPr>
          </a:p>
          <a:p>
            <a:pPr algn="just">
              <a:lnSpc>
                <a:spcPct val="150000"/>
              </a:lnSpc>
            </a:pPr>
            <a:r>
              <a:rPr lang="en-IN" dirty="0" smtClean="0">
                <a:latin typeface="Times New Roman" pitchFamily="18" charset="0"/>
                <a:cs typeface="Times New Roman" pitchFamily="18" charset="0"/>
              </a:rPr>
              <a:t>Academic </a:t>
            </a:r>
            <a:r>
              <a:rPr lang="en-IN" dirty="0">
                <a:latin typeface="Times New Roman" pitchFamily="18" charset="0"/>
                <a:cs typeface="Times New Roman" pitchFamily="18" charset="0"/>
              </a:rPr>
              <a:t>pharmacist practice has its rewards in disseminating and discovering new ideas that change medication use, pharmacist practices and health care policy. Pharmacist faculty find their careers to be pleasant in their interaction with people, especially students, and provide them with the flexibility to pursue their own ideas about pharmacy.</a:t>
            </a:r>
          </a:p>
        </p:txBody>
      </p:sp>
    </p:spTree>
    <p:extLst>
      <p:ext uri="{BB962C8B-B14F-4D97-AF65-F5344CB8AC3E}">
        <p14:creationId xmlns:p14="http://schemas.microsoft.com/office/powerpoint/2010/main" xmlns="" val="34194972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0"/>
            <a:ext cx="8172400" cy="4016484"/>
          </a:xfrm>
          <a:prstGeom prst="rect">
            <a:avLst/>
          </a:prstGeom>
        </p:spPr>
        <p:txBody>
          <a:bodyPr wrap="square">
            <a:spAutoFit/>
          </a:bodyPr>
          <a:lstStyle/>
          <a:p>
            <a:pPr algn="ctr"/>
            <a:endParaRPr lang="en-IN" sz="2400" b="1" dirty="0" smtClean="0">
              <a:solidFill>
                <a:srgbClr val="00B0F0"/>
              </a:solidFill>
              <a:latin typeface="Bell MT" pitchFamily="18" charset="0"/>
            </a:endParaRPr>
          </a:p>
          <a:p>
            <a:pPr algn="ctr"/>
            <a:r>
              <a:rPr lang="en-IN" sz="2400" b="1" dirty="0" smtClean="0">
                <a:solidFill>
                  <a:srgbClr val="00B0F0"/>
                </a:solidFill>
                <a:latin typeface="Bell MT" pitchFamily="18" charset="0"/>
              </a:rPr>
              <a:t>MANAGED </a:t>
            </a:r>
            <a:r>
              <a:rPr lang="en-IN" sz="2400" b="1" dirty="0">
                <a:solidFill>
                  <a:srgbClr val="00B0F0"/>
                </a:solidFill>
                <a:latin typeface="Bell MT" pitchFamily="18" charset="0"/>
              </a:rPr>
              <a:t>CARE</a:t>
            </a:r>
          </a:p>
          <a:p>
            <a:pPr algn="just"/>
            <a:endParaRPr lang="en-IN" dirty="0" smtClean="0">
              <a:latin typeface="Times New Roman" pitchFamily="18" charset="0"/>
              <a:cs typeface="Times New Roman" pitchFamily="18" charset="0"/>
            </a:endParaRPr>
          </a:p>
          <a:p>
            <a:pPr algn="just">
              <a:lnSpc>
                <a:spcPct val="150000"/>
              </a:lnSpc>
            </a:pPr>
            <a:r>
              <a:rPr lang="en-IN" dirty="0" smtClean="0">
                <a:latin typeface="Times New Roman" pitchFamily="18" charset="0"/>
                <a:cs typeface="Times New Roman" pitchFamily="18" charset="0"/>
              </a:rPr>
              <a:t>Managed </a:t>
            </a:r>
            <a:r>
              <a:rPr lang="en-IN" dirty="0">
                <a:latin typeface="Times New Roman" pitchFamily="18" charset="0"/>
                <a:cs typeface="Times New Roman" pitchFamily="18" charset="0"/>
              </a:rPr>
              <a:t>care pharmacists work in business environments where the goal is to balance the best quality care with the costs of care. This practice involves the delivery of health care benefits to patients through insurance companies and / or their employers. Pharmacists provide clinical programs, medication usage review services and monitor patients for safety, efficacy and economic efficiency of medication usage. Pharmacists in these practices enjoy working with people and monitoring patient care for populations as well as for individuals.  </a:t>
            </a:r>
          </a:p>
        </p:txBody>
      </p:sp>
    </p:spTree>
    <p:extLst>
      <p:ext uri="{BB962C8B-B14F-4D97-AF65-F5344CB8AC3E}">
        <p14:creationId xmlns:p14="http://schemas.microsoft.com/office/powerpoint/2010/main" xmlns="" val="23924035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0"/>
            <a:ext cx="8172400" cy="6232475"/>
          </a:xfrm>
          <a:prstGeom prst="rect">
            <a:avLst/>
          </a:prstGeom>
        </p:spPr>
        <p:txBody>
          <a:bodyPr wrap="square">
            <a:spAutoFit/>
          </a:bodyPr>
          <a:lstStyle/>
          <a:p>
            <a:pPr algn="ctr"/>
            <a:endParaRPr lang="en-IN" sz="2400" b="1" dirty="0" smtClean="0">
              <a:solidFill>
                <a:srgbClr val="00B0F0"/>
              </a:solidFill>
              <a:latin typeface="Bell MT" pitchFamily="18" charset="0"/>
            </a:endParaRPr>
          </a:p>
          <a:p>
            <a:pPr algn="ctr"/>
            <a:r>
              <a:rPr lang="en-IN" sz="2400" b="1" dirty="0" smtClean="0">
                <a:solidFill>
                  <a:srgbClr val="00B0F0"/>
                </a:solidFill>
                <a:latin typeface="Bell MT" pitchFamily="18" charset="0"/>
              </a:rPr>
              <a:t>PHARMACEUTICAL </a:t>
            </a:r>
            <a:r>
              <a:rPr lang="en-IN" sz="2400" b="1" dirty="0">
                <a:solidFill>
                  <a:srgbClr val="00B0F0"/>
                </a:solidFill>
                <a:latin typeface="Bell MT" pitchFamily="18" charset="0"/>
              </a:rPr>
              <a:t>INDUSTRY</a:t>
            </a:r>
          </a:p>
          <a:p>
            <a:pPr algn="just">
              <a:lnSpc>
                <a:spcPct val="150000"/>
              </a:lnSpc>
            </a:pPr>
            <a:endParaRPr lang="en-IN" dirty="0" smtClean="0">
              <a:latin typeface="Times New Roman" pitchFamily="18" charset="0"/>
              <a:cs typeface="Times New Roman" pitchFamily="18" charset="0"/>
            </a:endParaRPr>
          </a:p>
          <a:p>
            <a:pPr algn="just">
              <a:lnSpc>
                <a:spcPct val="150000"/>
              </a:lnSpc>
            </a:pPr>
            <a:r>
              <a:rPr lang="en-IN" dirty="0" smtClean="0">
                <a:latin typeface="Times New Roman" pitchFamily="18" charset="0"/>
                <a:cs typeface="Times New Roman" pitchFamily="18" charset="0"/>
              </a:rPr>
              <a:t>In </a:t>
            </a:r>
            <a:r>
              <a:rPr lang="en-IN" dirty="0">
                <a:latin typeface="Times New Roman" pitchFamily="18" charset="0"/>
                <a:cs typeface="Times New Roman" pitchFamily="18" charset="0"/>
              </a:rPr>
              <a:t>addition to the many opportunities for graduates in the many areas of pharmacy practice there are increasing numbers of opportunities within the Pharmaceutical Industry in advanced and specialized areas, as the depth and breadth of education in pharmacy increases opportunities in industry. This includes the promotion of pharmaceuticals to health professionals, marketing, development of new drugs and dosage forms, clinical studies in patients, monitoring pharmaceutical use on a population scale, and managing regulatory and legal issues. </a:t>
            </a:r>
          </a:p>
          <a:p>
            <a:pPr algn="just">
              <a:lnSpc>
                <a:spcPct val="150000"/>
              </a:lnSpc>
            </a:pPr>
            <a:endParaRPr lang="en-IN" dirty="0" smtClean="0">
              <a:latin typeface="Times New Roman" pitchFamily="18" charset="0"/>
              <a:cs typeface="Times New Roman" pitchFamily="18" charset="0"/>
            </a:endParaRPr>
          </a:p>
          <a:p>
            <a:pPr algn="just">
              <a:lnSpc>
                <a:spcPct val="150000"/>
              </a:lnSpc>
            </a:pPr>
            <a:r>
              <a:rPr lang="en-IN" dirty="0" smtClean="0">
                <a:latin typeface="Times New Roman" pitchFamily="18" charset="0"/>
                <a:cs typeface="Times New Roman" pitchFamily="18" charset="0"/>
              </a:rPr>
              <a:t>While </a:t>
            </a:r>
            <a:r>
              <a:rPr lang="en-IN" dirty="0">
                <a:latin typeface="Times New Roman" pitchFamily="18" charset="0"/>
                <a:cs typeface="Times New Roman" pitchFamily="18" charset="0"/>
              </a:rPr>
              <a:t>there are many positions in the pharmaceutical industry for Doctor of Pharmacy graduates, the path to a unique career depends on the pharmacist’s education. Residencies, fellowships, and advanced graduate education at the M.S. or Ph.D. level open new avenues to pharmacists.</a:t>
            </a:r>
          </a:p>
        </p:txBody>
      </p:sp>
    </p:spTree>
    <p:extLst>
      <p:ext uri="{BB962C8B-B14F-4D97-AF65-F5344CB8AC3E}">
        <p14:creationId xmlns:p14="http://schemas.microsoft.com/office/powerpoint/2010/main" xmlns="" val="1939033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18409"/>
            <a:ext cx="8100392" cy="5355312"/>
          </a:xfrm>
          <a:prstGeom prst="rect">
            <a:avLst/>
          </a:prstGeom>
        </p:spPr>
        <p:txBody>
          <a:bodyPr wrap="square">
            <a:spAutoFit/>
          </a:bodyPr>
          <a:lstStyle/>
          <a:p>
            <a:pPr algn="ctr"/>
            <a:endParaRPr lang="en-IN" sz="2400" b="1" dirty="0" smtClean="0">
              <a:solidFill>
                <a:srgbClr val="00B0F0"/>
              </a:solidFill>
              <a:latin typeface="Bell MT" pitchFamily="18" charset="0"/>
            </a:endParaRPr>
          </a:p>
          <a:p>
            <a:pPr algn="ctr"/>
            <a:r>
              <a:rPr lang="en-IN" sz="2400" b="1" dirty="0" smtClean="0">
                <a:solidFill>
                  <a:srgbClr val="00B0F0"/>
                </a:solidFill>
                <a:latin typeface="Bell MT" pitchFamily="18" charset="0"/>
              </a:rPr>
              <a:t>INDUSTRIAL PHARMACIST</a:t>
            </a:r>
          </a:p>
          <a:p>
            <a:pPr algn="ctr"/>
            <a:endParaRPr lang="en-IN" sz="2400" b="1" dirty="0" smtClean="0">
              <a:solidFill>
                <a:srgbClr val="00B0F0"/>
              </a:solidFill>
              <a:latin typeface="Bell MT" pitchFamily="18" charset="0"/>
            </a:endParaRPr>
          </a:p>
          <a:p>
            <a:pPr algn="just">
              <a:lnSpc>
                <a:spcPct val="150000"/>
              </a:lnSpc>
            </a:pPr>
            <a:r>
              <a:rPr lang="en-IN" dirty="0">
                <a:latin typeface="Times New Roman" pitchFamily="18" charset="0"/>
                <a:cs typeface="Times New Roman" pitchFamily="18" charset="0"/>
              </a:rPr>
              <a:t>This is where an interest in research comes in; developing gene therapy and </a:t>
            </a:r>
            <a:r>
              <a:rPr lang="en-IN" dirty="0" err="1">
                <a:latin typeface="Times New Roman" pitchFamily="18" charset="0"/>
                <a:cs typeface="Times New Roman" pitchFamily="18" charset="0"/>
              </a:rPr>
              <a:t>nano</a:t>
            </a:r>
            <a:r>
              <a:rPr lang="en-IN" dirty="0">
                <a:latin typeface="Times New Roman" pitchFamily="18" charset="0"/>
                <a:cs typeface="Times New Roman" pitchFamily="18" charset="0"/>
              </a:rPr>
              <a:t>-­medicines, to name just two exciting new areas of medical research. Pharmacists are needed to develop them.</a:t>
            </a:r>
          </a:p>
          <a:p>
            <a:pPr algn="just">
              <a:lnSpc>
                <a:spcPct val="150000"/>
              </a:lnSpc>
            </a:pPr>
            <a:endParaRPr lang="en-IN" dirty="0" smtClean="0">
              <a:latin typeface="Times New Roman" pitchFamily="18" charset="0"/>
              <a:cs typeface="Times New Roman" pitchFamily="18" charset="0"/>
            </a:endParaRPr>
          </a:p>
          <a:p>
            <a:pPr algn="just">
              <a:lnSpc>
                <a:spcPct val="150000"/>
              </a:lnSpc>
            </a:pPr>
            <a:r>
              <a:rPr lang="en-IN" dirty="0" smtClean="0">
                <a:latin typeface="Times New Roman" pitchFamily="18" charset="0"/>
                <a:cs typeface="Times New Roman" pitchFamily="18" charset="0"/>
              </a:rPr>
              <a:t>Nano-medicines </a:t>
            </a:r>
            <a:r>
              <a:rPr lang="en-IN" dirty="0">
                <a:latin typeface="Times New Roman" pitchFamily="18" charset="0"/>
                <a:cs typeface="Times New Roman" pitchFamily="18" charset="0"/>
              </a:rPr>
              <a:t>- the creation of structures 100 nanometres (one nanometre is a billionth of a metre) or smaller in size - are an exciting new development in medicine. Scientists predict that they will soon be applied to disease treatment, targeting key biological aspects of diseases with very low side effects. Industrial pharmacists work alongside scientists who specialise in other areas to discover new ways of combating disease and improving manufacturing and production techniques.</a:t>
            </a:r>
          </a:p>
        </p:txBody>
      </p:sp>
    </p:spTree>
    <p:extLst>
      <p:ext uri="{BB962C8B-B14F-4D97-AF65-F5344CB8AC3E}">
        <p14:creationId xmlns:p14="http://schemas.microsoft.com/office/powerpoint/2010/main" xmlns="" val="11963538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0"/>
            <a:ext cx="8100392" cy="3416320"/>
          </a:xfrm>
          <a:prstGeom prst="rect">
            <a:avLst/>
          </a:prstGeom>
        </p:spPr>
        <p:txBody>
          <a:bodyPr wrap="square">
            <a:spAutoFit/>
          </a:bodyPr>
          <a:lstStyle/>
          <a:p>
            <a:pPr algn="ctr"/>
            <a:endParaRPr lang="en-IN" sz="2400" b="1" dirty="0" smtClean="0">
              <a:solidFill>
                <a:srgbClr val="00B0F0"/>
              </a:solidFill>
              <a:latin typeface="Bell MT" pitchFamily="18" charset="0"/>
            </a:endParaRPr>
          </a:p>
          <a:p>
            <a:pPr algn="ctr"/>
            <a:r>
              <a:rPr lang="en-IN" sz="2400" b="1" dirty="0" smtClean="0">
                <a:solidFill>
                  <a:srgbClr val="00B0F0"/>
                </a:solidFill>
                <a:latin typeface="Bell MT" pitchFamily="18" charset="0"/>
              </a:rPr>
              <a:t>REGULATORY PHARMACY</a:t>
            </a:r>
          </a:p>
          <a:p>
            <a:pPr algn="ctr"/>
            <a:endParaRPr lang="en-IN" sz="2400" b="1" dirty="0" smtClean="0">
              <a:solidFill>
                <a:srgbClr val="00B0F0"/>
              </a:solidFill>
              <a:latin typeface="Bell MT" pitchFamily="18" charset="0"/>
            </a:endParaRPr>
          </a:p>
          <a:p>
            <a:pPr algn="just">
              <a:lnSpc>
                <a:spcPct val="200000"/>
              </a:lnSpc>
            </a:pPr>
            <a:r>
              <a:rPr lang="en-IN" dirty="0">
                <a:latin typeface="Times New Roman" pitchFamily="18" charset="0"/>
                <a:cs typeface="Times New Roman" pitchFamily="18" charset="0"/>
              </a:rPr>
              <a:t>Regulatory pharmacists work for Government bodies such as the MHRA set up to help protect public health. Their job is to ensure that medicines submitted by drug companies are safe before they can be manufactured and marketed to the public. You need critical evaluation skills for this branch of the profession.</a:t>
            </a:r>
          </a:p>
        </p:txBody>
      </p:sp>
    </p:spTree>
    <p:extLst>
      <p:ext uri="{BB962C8B-B14F-4D97-AF65-F5344CB8AC3E}">
        <p14:creationId xmlns:p14="http://schemas.microsoft.com/office/powerpoint/2010/main" xmlns="" val="12793300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6783"/>
            <a:ext cx="8100392" cy="6186309"/>
          </a:xfrm>
          <a:prstGeom prst="rect">
            <a:avLst/>
          </a:prstGeom>
        </p:spPr>
        <p:txBody>
          <a:bodyPr wrap="square">
            <a:spAutoFit/>
          </a:bodyPr>
          <a:lstStyle/>
          <a:p>
            <a:pPr algn="ctr"/>
            <a:endParaRPr lang="en-IN" sz="2400" b="1" dirty="0" smtClean="0">
              <a:solidFill>
                <a:srgbClr val="00B0F0"/>
              </a:solidFill>
              <a:latin typeface="Bell MT" pitchFamily="18" charset="0"/>
            </a:endParaRPr>
          </a:p>
          <a:p>
            <a:pPr algn="ctr"/>
            <a:r>
              <a:rPr lang="en-IN" sz="2400" b="1" dirty="0" smtClean="0">
                <a:solidFill>
                  <a:srgbClr val="00B0F0"/>
                </a:solidFill>
                <a:latin typeface="Bell MT" pitchFamily="18" charset="0"/>
              </a:rPr>
              <a:t>VETERINARY PHARMACY</a:t>
            </a:r>
          </a:p>
          <a:p>
            <a:pPr algn="ctr"/>
            <a:endParaRPr lang="en-IN" sz="2400" b="1" dirty="0" smtClean="0">
              <a:solidFill>
                <a:srgbClr val="00B0F0"/>
              </a:solidFill>
              <a:latin typeface="Bell MT" pitchFamily="18" charset="0"/>
            </a:endParaRPr>
          </a:p>
          <a:p>
            <a:pPr algn="just">
              <a:lnSpc>
                <a:spcPct val="200000"/>
              </a:lnSpc>
            </a:pPr>
            <a:r>
              <a:rPr lang="en-IN" dirty="0">
                <a:latin typeface="Times New Roman" pitchFamily="18" charset="0"/>
                <a:cs typeface="Times New Roman" pitchFamily="18" charset="0"/>
              </a:rPr>
              <a:t>As a pharmacist you can make a valuable contribution to the welfare of animals by supplying a professional service to pet owners. Since autumn 2005 much more emphasis has been placed by the government on involving pharmacy in the supply of animal medicines and the dispensing of veterinary prescriptions.</a:t>
            </a:r>
          </a:p>
          <a:p>
            <a:pPr algn="just">
              <a:lnSpc>
                <a:spcPct val="200000"/>
              </a:lnSpc>
            </a:pPr>
            <a:r>
              <a:rPr lang="en-IN" dirty="0">
                <a:latin typeface="Times New Roman" pitchFamily="18" charset="0"/>
                <a:cs typeface="Times New Roman" pitchFamily="18" charset="0"/>
              </a:rPr>
              <a:t>More than half of the people who visit a pharmacy own a pet and many of them do not know the correct treatments to give to their cats and dogs for common problems worms and fleas.</a:t>
            </a:r>
          </a:p>
          <a:p>
            <a:pPr algn="just">
              <a:lnSpc>
                <a:spcPct val="200000"/>
              </a:lnSpc>
            </a:pPr>
            <a:r>
              <a:rPr lang="en-IN" dirty="0">
                <a:latin typeface="Times New Roman" pitchFamily="18" charset="0"/>
                <a:cs typeface="Times New Roman" pitchFamily="18" charset="0"/>
              </a:rPr>
              <a:t>Pharmacists in rural settings are often involved in helping the farming industry by supplying medicines for farm livestock.</a:t>
            </a:r>
          </a:p>
        </p:txBody>
      </p:sp>
    </p:spTree>
    <p:extLst>
      <p:ext uri="{BB962C8B-B14F-4D97-AF65-F5344CB8AC3E}">
        <p14:creationId xmlns:p14="http://schemas.microsoft.com/office/powerpoint/2010/main" xmlns="" val="23035834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0"/>
            <a:ext cx="8172400" cy="7109639"/>
          </a:xfrm>
          <a:prstGeom prst="rect">
            <a:avLst/>
          </a:prstGeom>
        </p:spPr>
        <p:txBody>
          <a:bodyPr wrap="square">
            <a:spAutoFit/>
          </a:bodyPr>
          <a:lstStyle/>
          <a:p>
            <a:pPr algn="ctr"/>
            <a:r>
              <a:rPr lang="en-IN" sz="2400" b="1" dirty="0">
                <a:solidFill>
                  <a:srgbClr val="00B0F0"/>
                </a:solidFill>
                <a:latin typeface="Bell MT" pitchFamily="18" charset="0"/>
              </a:rPr>
              <a:t>RESEARCH CAREERS IN PHARMACY</a:t>
            </a:r>
          </a:p>
          <a:p>
            <a:pPr algn="just">
              <a:lnSpc>
                <a:spcPct val="150000"/>
              </a:lnSpc>
            </a:pPr>
            <a:r>
              <a:rPr lang="en-IN" dirty="0">
                <a:latin typeface="Times New Roman" pitchFamily="18" charset="0"/>
                <a:cs typeface="Times New Roman" pitchFamily="18" charset="0"/>
              </a:rPr>
              <a:t>New and expanding knowledge in health care and biomedical sciences provides tremendous opportunities for the pursuit of research careers for pharmacists. Graduates with the </a:t>
            </a:r>
            <a:r>
              <a:rPr lang="en-IN" dirty="0" err="1">
                <a:latin typeface="Times New Roman" pitchFamily="18" charset="0"/>
                <a:cs typeface="Times New Roman" pitchFamily="18" charset="0"/>
              </a:rPr>
              <a:t>Pharm.D</a:t>
            </a:r>
            <a:r>
              <a:rPr lang="en-IN" dirty="0">
                <a:latin typeface="Times New Roman" pitchFamily="18" charset="0"/>
                <a:cs typeface="Times New Roman" pitchFamily="18" charset="0"/>
              </a:rPr>
              <a:t>. degree can pursue a research career directly or following additional education either in the form of residency and fellowship training or in formal graduate programs leading to the M.S. and Ph.D. degrees. </a:t>
            </a:r>
          </a:p>
          <a:p>
            <a:pPr algn="just">
              <a:lnSpc>
                <a:spcPct val="150000"/>
              </a:lnSpc>
            </a:pPr>
            <a:r>
              <a:rPr lang="en-IN" dirty="0">
                <a:latin typeface="Times New Roman" pitchFamily="18" charset="0"/>
                <a:cs typeface="Times New Roman" pitchFamily="18" charset="0"/>
              </a:rPr>
              <a:t>With a clinical focus one can be involved in the conduct and analysis of large-scale human drug studies in academic, industrial, and governmental settings.  Pharmacists are also highly qualified to pursue additional training in business, public health, or pharmaceutical socioeconomics in order to become involved in research in drug utilization, health care outcomes, and the provision of pharmacy services. </a:t>
            </a:r>
          </a:p>
          <a:p>
            <a:pPr algn="just">
              <a:lnSpc>
                <a:spcPct val="150000"/>
              </a:lnSpc>
            </a:pPr>
            <a:r>
              <a:rPr lang="en-IN" dirty="0">
                <a:latin typeface="Times New Roman" pitchFamily="18" charset="0"/>
                <a:cs typeface="Times New Roman" pitchFamily="18" charset="0"/>
              </a:rPr>
              <a:t>Research careers in the basic pharmaceutical sciences: medicinal chemistry, pharmaceutics or pharmacology, frequently require advanced education at the M.S. or Ph.D. level, and usually involve biomedical research activities focused on the molecular-level understanding of drug action, the identification and synthesis of new drug molecules, or the development of safe pharmaceutical products for human or animal use.</a:t>
            </a:r>
          </a:p>
        </p:txBody>
      </p:sp>
    </p:spTree>
    <p:extLst>
      <p:ext uri="{BB962C8B-B14F-4D97-AF65-F5344CB8AC3E}">
        <p14:creationId xmlns:p14="http://schemas.microsoft.com/office/powerpoint/2010/main" xmlns="" val="36047167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10826"/>
            <a:ext cx="8100392" cy="5078313"/>
          </a:xfrm>
          <a:prstGeom prst="rect">
            <a:avLst/>
          </a:prstGeom>
        </p:spPr>
        <p:txBody>
          <a:bodyPr wrap="square">
            <a:spAutoFit/>
          </a:bodyPr>
          <a:lstStyle/>
          <a:p>
            <a:pPr algn="ctr"/>
            <a:endParaRPr lang="en-IN" sz="2400" b="1" dirty="0" smtClean="0">
              <a:solidFill>
                <a:srgbClr val="00B0F0"/>
              </a:solidFill>
              <a:latin typeface="Bell MT" pitchFamily="18" charset="0"/>
            </a:endParaRPr>
          </a:p>
          <a:p>
            <a:pPr algn="ctr"/>
            <a:r>
              <a:rPr lang="en-IN" sz="2400" b="1" dirty="0" smtClean="0">
                <a:solidFill>
                  <a:srgbClr val="00B0F0"/>
                </a:solidFill>
                <a:latin typeface="Bell MT" pitchFamily="18" charset="0"/>
              </a:rPr>
              <a:t>CONSULTANT PHARMACIST</a:t>
            </a:r>
          </a:p>
          <a:p>
            <a:pPr algn="ctr"/>
            <a:endParaRPr lang="en-IN" sz="2400" b="1" dirty="0" smtClean="0">
              <a:solidFill>
                <a:srgbClr val="00B0F0"/>
              </a:solidFill>
              <a:latin typeface="Bell MT" pitchFamily="18" charset="0"/>
            </a:endParaRPr>
          </a:p>
          <a:p>
            <a:pPr algn="just">
              <a:lnSpc>
                <a:spcPct val="200000"/>
              </a:lnSpc>
            </a:pPr>
            <a:r>
              <a:rPr lang="en-IN" dirty="0">
                <a:latin typeface="Times New Roman" pitchFamily="18" charset="0"/>
                <a:cs typeface="Times New Roman" pitchFamily="18" charset="0"/>
              </a:rPr>
              <a:t>A consultant pharmacist often oversees patients in long-term care, monitoring medications and but not always dispensing drugs. These pharmacists serve as a liaison between caregivers and the pharmacy and must know over-the-counter medications, intravenous medications and total parenteral nutrition. Much of the consultant's time is spent monitoring patient charts to ensure that proper medications and dosages are maintained. The consulting pharmacist also monitors state regulations. Skills from hospital and retail pharmacy are vital to this job.</a:t>
            </a:r>
          </a:p>
        </p:txBody>
      </p:sp>
    </p:spTree>
    <p:extLst>
      <p:ext uri="{BB962C8B-B14F-4D97-AF65-F5344CB8AC3E}">
        <p14:creationId xmlns:p14="http://schemas.microsoft.com/office/powerpoint/2010/main" xmlns="" val="1763654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16892"/>
            <a:ext cx="8100392" cy="5416868"/>
          </a:xfrm>
          <a:prstGeom prst="rect">
            <a:avLst/>
          </a:prstGeom>
        </p:spPr>
        <p:txBody>
          <a:bodyPr wrap="square">
            <a:spAutoFit/>
          </a:bodyPr>
          <a:lstStyle/>
          <a:p>
            <a:pPr algn="ctr"/>
            <a:r>
              <a:rPr lang="en-IN" sz="6600" b="1" dirty="0">
                <a:solidFill>
                  <a:srgbClr val="C00000"/>
                </a:solidFill>
                <a:effectLst>
                  <a:outerShdw blurRad="50000" dist="30000" dir="5400000" algn="tl" rotWithShape="0">
                    <a:srgbClr val="000000">
                      <a:alpha val="30000"/>
                    </a:srgbClr>
                  </a:outerShdw>
                </a:effectLst>
                <a:latin typeface="Brush Script MT" pitchFamily="66" charset="0"/>
                <a:ea typeface="+mj-ea"/>
                <a:cs typeface="+mj-cs"/>
              </a:rPr>
              <a:t>Tomorrow's World </a:t>
            </a:r>
          </a:p>
          <a:p>
            <a:pPr algn="just">
              <a:lnSpc>
                <a:spcPct val="200000"/>
              </a:lnSpc>
            </a:pPr>
            <a:r>
              <a:rPr lang="en-IN" sz="2000" dirty="0">
                <a:latin typeface="Times New Roman" pitchFamily="18" charset="0"/>
                <a:cs typeface="Times New Roman" pitchFamily="18" charset="0"/>
              </a:rPr>
              <a:t>Pharmacists even have a hand in assessing applications by drug companies to manufacture new medicines, helping to protect public health and maintain standards. This increasingly vibrant profession is changing all the time. For example, there will be an increasing role to play in social care. New roles are evolving constantly.</a:t>
            </a:r>
          </a:p>
          <a:p>
            <a:pPr algn="just">
              <a:lnSpc>
                <a:spcPct val="200000"/>
              </a:lnSpc>
            </a:pPr>
            <a:endParaRPr lang="en-IN" sz="2000" dirty="0" smtClean="0">
              <a:latin typeface="Times New Roman" pitchFamily="18" charset="0"/>
              <a:cs typeface="Times New Roman" pitchFamily="18" charset="0"/>
            </a:endParaRPr>
          </a:p>
          <a:p>
            <a:pPr algn="just">
              <a:lnSpc>
                <a:spcPct val="200000"/>
              </a:lnSpc>
            </a:pPr>
            <a:r>
              <a:rPr lang="en-IN" sz="2000" dirty="0" smtClean="0">
                <a:latin typeface="Times New Roman" pitchFamily="18" charset="0"/>
                <a:cs typeface="Times New Roman" pitchFamily="18" charset="0"/>
              </a:rPr>
              <a:t>So </a:t>
            </a:r>
            <a:r>
              <a:rPr lang="en-IN" sz="2000" dirty="0">
                <a:latin typeface="Times New Roman" pitchFamily="18" charset="0"/>
                <a:cs typeface="Times New Roman" pitchFamily="18" charset="0"/>
              </a:rPr>
              <a:t>you see, that dictionary definition doesn't quite tell the whole story.</a:t>
            </a:r>
          </a:p>
        </p:txBody>
      </p:sp>
    </p:spTree>
    <p:extLst>
      <p:ext uri="{BB962C8B-B14F-4D97-AF65-F5344CB8AC3E}">
        <p14:creationId xmlns:p14="http://schemas.microsoft.com/office/powerpoint/2010/main" xmlns="" val="10502508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11839"/>
            <a:ext cx="8172400" cy="6324808"/>
          </a:xfrm>
          <a:prstGeom prst="rect">
            <a:avLst/>
          </a:prstGeom>
        </p:spPr>
        <p:txBody>
          <a:bodyPr wrap="square">
            <a:spAutoFit/>
          </a:bodyPr>
          <a:lstStyle/>
          <a:p>
            <a:pPr algn="ctr"/>
            <a:endParaRPr lang="en-IN" sz="2400" b="1" dirty="0" smtClean="0">
              <a:solidFill>
                <a:srgbClr val="00B0F0"/>
              </a:solidFill>
              <a:latin typeface="Bell MT" pitchFamily="18" charset="0"/>
            </a:endParaRPr>
          </a:p>
          <a:p>
            <a:pPr algn="ctr"/>
            <a:r>
              <a:rPr lang="en-IN" sz="2400" b="1" dirty="0" smtClean="0">
                <a:solidFill>
                  <a:srgbClr val="00B0F0"/>
                </a:solidFill>
                <a:latin typeface="Bell MT" pitchFamily="18" charset="0"/>
              </a:rPr>
              <a:t>RETAIL PHARMACIST </a:t>
            </a:r>
          </a:p>
          <a:p>
            <a:pPr algn="ctr"/>
            <a:endParaRPr lang="en-IN" sz="2400" b="1" dirty="0" smtClean="0">
              <a:solidFill>
                <a:srgbClr val="00B0F0"/>
              </a:solidFill>
              <a:latin typeface="Bell MT" pitchFamily="18" charset="0"/>
            </a:endParaRPr>
          </a:p>
          <a:p>
            <a:pPr algn="just">
              <a:lnSpc>
                <a:spcPct val="150000"/>
              </a:lnSpc>
            </a:pPr>
            <a:r>
              <a:rPr lang="en-IN" dirty="0">
                <a:latin typeface="Times New Roman" pitchFamily="18" charset="0"/>
                <a:cs typeface="Times New Roman" pitchFamily="18" charset="0"/>
              </a:rPr>
              <a:t>A retail pharmacist must work according to legal and ethical regulations to ensure the safety of medical products provided to the public. He also provides advice and information to patients regarding the dosage of prescription medications. Other responsibilities include providing over-the-counter medical products and giving patients instructions on prescription drugs and medical devices. Depending on the facility, she may provide blood pressure monitoring and diabetes screening and dispense medications. Sometimes, a retail pharmacist files insurance claims and acts as an intermediary between patients and their health insurance companies. A </a:t>
            </a:r>
            <a:r>
              <a:rPr lang="en-IN" dirty="0" err="1">
                <a:latin typeface="Times New Roman" pitchFamily="18" charset="0"/>
                <a:cs typeface="Times New Roman" pitchFamily="18" charset="0"/>
              </a:rPr>
              <a:t>Pharm.D</a:t>
            </a:r>
            <a:r>
              <a:rPr lang="en-IN" dirty="0">
                <a:latin typeface="Times New Roman" pitchFamily="18" charset="0"/>
                <a:cs typeface="Times New Roman" pitchFamily="18" charset="0"/>
              </a:rPr>
              <a:t>. degree from an accredited college or university and state licensing is required. The U.S. Department of </a:t>
            </a:r>
            <a:r>
              <a:rPr lang="en-IN" dirty="0" err="1">
                <a:latin typeface="Times New Roman" pitchFamily="18" charset="0"/>
                <a:cs typeface="Times New Roman" pitchFamily="18" charset="0"/>
              </a:rPr>
              <a:t>Labor</a:t>
            </a:r>
            <a:r>
              <a:rPr lang="en-IN" dirty="0">
                <a:latin typeface="Times New Roman" pitchFamily="18" charset="0"/>
                <a:cs typeface="Times New Roman" pitchFamily="18" charset="0"/>
              </a:rPr>
              <a:t> and the Diploma Guide say that the salary range for a retail pharmacist is between $67,860 and $119,480.</a:t>
            </a:r>
          </a:p>
          <a:p>
            <a:r>
              <a:rPr lang="en-IN" dirty="0"/>
              <a:t/>
            </a:r>
            <a:br>
              <a:rPr lang="en-IN" dirty="0"/>
            </a:br>
            <a:endParaRPr lang="en-IN" dirty="0"/>
          </a:p>
        </p:txBody>
      </p:sp>
    </p:spTree>
    <p:extLst>
      <p:ext uri="{BB962C8B-B14F-4D97-AF65-F5344CB8AC3E}">
        <p14:creationId xmlns:p14="http://schemas.microsoft.com/office/powerpoint/2010/main" xmlns="" val="21699214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0"/>
            <a:ext cx="8100392" cy="4939814"/>
          </a:xfrm>
          <a:prstGeom prst="rect">
            <a:avLst/>
          </a:prstGeom>
        </p:spPr>
        <p:txBody>
          <a:bodyPr wrap="square">
            <a:spAutoFit/>
          </a:bodyPr>
          <a:lstStyle/>
          <a:p>
            <a:pPr algn="ctr"/>
            <a:endParaRPr lang="en-IN" sz="2400" b="1" dirty="0" smtClean="0">
              <a:solidFill>
                <a:srgbClr val="00B0F0"/>
              </a:solidFill>
              <a:latin typeface="Bell MT" pitchFamily="18" charset="0"/>
            </a:endParaRPr>
          </a:p>
          <a:p>
            <a:pPr algn="ctr"/>
            <a:r>
              <a:rPr lang="en-IN" sz="2400" b="1" dirty="0" smtClean="0">
                <a:solidFill>
                  <a:srgbClr val="00B0F0"/>
                </a:solidFill>
                <a:latin typeface="Bell MT" pitchFamily="18" charset="0"/>
              </a:rPr>
              <a:t>PHARMACY TECHNICIAN</a:t>
            </a:r>
          </a:p>
          <a:p>
            <a:pPr algn="ctr"/>
            <a:r>
              <a:rPr lang="en-IN" sz="2400" b="1" dirty="0" smtClean="0">
                <a:solidFill>
                  <a:srgbClr val="00B0F0"/>
                </a:solidFill>
                <a:latin typeface="Bell MT" pitchFamily="18" charset="0"/>
              </a:rPr>
              <a:t> </a:t>
            </a:r>
          </a:p>
          <a:p>
            <a:pPr algn="just">
              <a:lnSpc>
                <a:spcPct val="150000"/>
              </a:lnSpc>
            </a:pPr>
            <a:r>
              <a:rPr lang="en-IN" dirty="0">
                <a:latin typeface="Times New Roman" pitchFamily="18" charset="0"/>
                <a:cs typeface="Times New Roman" pitchFamily="18" charset="0"/>
              </a:rPr>
              <a:t>A pharmacy technician may work in a retail store or mail-order pharmaceutical company. He assists pharmacists in dispensing medications, providing customer service and performing administrative tasks. A technician has the responsibility of counting pills, </a:t>
            </a:r>
            <a:r>
              <a:rPr lang="en-IN" dirty="0" smtClean="0">
                <a:latin typeface="Times New Roman" pitchFamily="18" charset="0"/>
                <a:cs typeface="Times New Roman" pitchFamily="18" charset="0"/>
              </a:rPr>
              <a:t>labelling </a:t>
            </a:r>
            <a:r>
              <a:rPr lang="en-IN" dirty="0">
                <a:latin typeface="Times New Roman" pitchFamily="18" charset="0"/>
                <a:cs typeface="Times New Roman" pitchFamily="18" charset="0"/>
              </a:rPr>
              <a:t>bottles and taking prescription requests. She must verifying a patient’s information is complete and accurate, weigh and measure medication, prepare insurance claim forms and maintain patient files. Employers require a pharmacy technician to receive formal on-the-job training and certification. As of May 2008, the median hourly wage of pharmacy technicians was $9.66 per hour, according to the U.S. Department of </a:t>
            </a:r>
            <a:r>
              <a:rPr lang="en-IN" dirty="0" err="1">
                <a:latin typeface="Times New Roman" pitchFamily="18" charset="0"/>
                <a:cs typeface="Times New Roman" pitchFamily="18" charset="0"/>
              </a:rPr>
              <a:t>Labor</a:t>
            </a:r>
            <a:r>
              <a:rPr lang="en-IN" dirty="0">
                <a:latin typeface="Times New Roman" pitchFamily="18" charset="0"/>
                <a:cs typeface="Times New Roman" pitchFamily="18" charset="0"/>
              </a:rPr>
              <a:t>.</a:t>
            </a:r>
          </a:p>
        </p:txBody>
      </p:sp>
    </p:spTree>
    <p:extLst>
      <p:ext uri="{BB962C8B-B14F-4D97-AF65-F5344CB8AC3E}">
        <p14:creationId xmlns:p14="http://schemas.microsoft.com/office/powerpoint/2010/main" xmlns="" val="17902334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15375"/>
            <a:ext cx="8100392" cy="6047809"/>
          </a:xfrm>
          <a:prstGeom prst="rect">
            <a:avLst/>
          </a:prstGeom>
        </p:spPr>
        <p:txBody>
          <a:bodyPr wrap="square">
            <a:spAutoFit/>
          </a:bodyPr>
          <a:lstStyle/>
          <a:p>
            <a:pPr algn="ctr"/>
            <a:endParaRPr lang="en-IN" sz="2400" b="1" dirty="0" smtClean="0">
              <a:solidFill>
                <a:srgbClr val="00B0F0"/>
              </a:solidFill>
              <a:latin typeface="Bell MT" pitchFamily="18" charset="0"/>
            </a:endParaRPr>
          </a:p>
          <a:p>
            <a:pPr algn="ctr"/>
            <a:r>
              <a:rPr lang="en-IN" sz="2400" b="1" dirty="0" smtClean="0">
                <a:solidFill>
                  <a:srgbClr val="00B0F0"/>
                </a:solidFill>
                <a:latin typeface="Bell MT" pitchFamily="18" charset="0"/>
              </a:rPr>
              <a:t>PHARMACEUTICAL ADVISER</a:t>
            </a:r>
          </a:p>
          <a:p>
            <a:pPr algn="just">
              <a:lnSpc>
                <a:spcPct val="150000"/>
              </a:lnSpc>
            </a:pPr>
            <a:r>
              <a:rPr lang="en-IN" dirty="0" smtClean="0">
                <a:latin typeface="Times New Roman" pitchFamily="18" charset="0"/>
                <a:cs typeface="Times New Roman" pitchFamily="18" charset="0"/>
              </a:rPr>
              <a:t>These </a:t>
            </a:r>
            <a:r>
              <a:rPr lang="en-IN" dirty="0">
                <a:latin typeface="Times New Roman" pitchFamily="18" charset="0"/>
                <a:cs typeface="Times New Roman" pitchFamily="18" charset="0"/>
              </a:rPr>
              <a:t>pharmacists work across primary and secondary care, providing guidance to community and hospital pharmacists in the planning of local pharmacy services. </a:t>
            </a:r>
            <a:endParaRPr lang="en-IN" dirty="0" smtClean="0">
              <a:latin typeface="Times New Roman" pitchFamily="18" charset="0"/>
              <a:cs typeface="Times New Roman" pitchFamily="18" charset="0"/>
            </a:endParaRPr>
          </a:p>
          <a:p>
            <a:pPr algn="ctr"/>
            <a:endParaRPr lang="en-IN" sz="2400" b="1" dirty="0" smtClean="0">
              <a:solidFill>
                <a:srgbClr val="00B0F0"/>
              </a:solidFill>
              <a:latin typeface="Bell MT" pitchFamily="18" charset="0"/>
            </a:endParaRPr>
          </a:p>
          <a:p>
            <a:pPr algn="ctr"/>
            <a:r>
              <a:rPr lang="en-IN" sz="2400" b="1" dirty="0" smtClean="0">
                <a:solidFill>
                  <a:srgbClr val="00B0F0"/>
                </a:solidFill>
                <a:latin typeface="Bell MT" pitchFamily="18" charset="0"/>
              </a:rPr>
              <a:t>PRIMARY CARE</a:t>
            </a:r>
          </a:p>
          <a:p>
            <a:pPr algn="just">
              <a:lnSpc>
                <a:spcPct val="150000"/>
              </a:lnSpc>
            </a:pPr>
            <a:r>
              <a:rPr lang="en-IN" dirty="0">
                <a:latin typeface="Times New Roman" pitchFamily="18" charset="0"/>
                <a:cs typeface="Times New Roman" pitchFamily="18" charset="0"/>
              </a:rPr>
              <a:t>Pharmacists work in GP practices providing prescribing advice to GPs and nurses as well as running clinics for patients with long term conditions usually underpinned by their role as qualified independent or supplementary prescribers. </a:t>
            </a:r>
          </a:p>
          <a:p>
            <a:pPr algn="ctr"/>
            <a:endParaRPr lang="en-IN" sz="2400" b="1" dirty="0" smtClean="0">
              <a:solidFill>
                <a:srgbClr val="00B0F0"/>
              </a:solidFill>
              <a:latin typeface="Bell MT" pitchFamily="18" charset="0"/>
            </a:endParaRPr>
          </a:p>
          <a:p>
            <a:pPr algn="ctr"/>
            <a:r>
              <a:rPr lang="en-IN" sz="2400" b="1" dirty="0" smtClean="0">
                <a:solidFill>
                  <a:srgbClr val="00B0F0"/>
                </a:solidFill>
                <a:latin typeface="Bell MT" pitchFamily="18" charset="0"/>
              </a:rPr>
              <a:t>PCT</a:t>
            </a:r>
            <a:endParaRPr lang="en-IN" sz="2400" b="1" dirty="0">
              <a:solidFill>
                <a:srgbClr val="00B0F0"/>
              </a:solidFill>
              <a:latin typeface="Bell MT" pitchFamily="18" charset="0"/>
            </a:endParaRPr>
          </a:p>
          <a:p>
            <a:pPr algn="just">
              <a:lnSpc>
                <a:spcPct val="150000"/>
              </a:lnSpc>
            </a:pPr>
            <a:r>
              <a:rPr lang="en-IN" dirty="0">
                <a:latin typeface="Times New Roman" pitchFamily="18" charset="0"/>
                <a:cs typeface="Times New Roman" pitchFamily="18" charset="0"/>
              </a:rPr>
              <a:t>Pharmacists play a key role in managing the prescribing budget, setting up PCT-wide drug formularies to assure the cost effectiveness of prescribing. They also offer prescribing advice to GPs and non-medical prescribers.</a:t>
            </a:r>
          </a:p>
          <a:p>
            <a:pPr algn="just">
              <a:lnSpc>
                <a:spcPct val="150000"/>
              </a:lnSpc>
            </a:pP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20002706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274638"/>
            <a:ext cx="7719274" cy="1143000"/>
          </a:xfrm>
        </p:spPr>
        <p:txBody>
          <a:bodyPr>
            <a:normAutofit/>
          </a:bodyPr>
          <a:lstStyle/>
          <a:p>
            <a:r>
              <a:rPr lang="en-US" sz="4400" dirty="0" smtClean="0">
                <a:latin typeface="AngsanaUPC" pitchFamily="18" charset="-34"/>
                <a:cs typeface="AngsanaUPC" pitchFamily="18" charset="-34"/>
              </a:rPr>
              <a:t>Other Careers</a:t>
            </a:r>
            <a:endParaRPr lang="en-US" sz="4400" dirty="0">
              <a:latin typeface="AngsanaUPC" pitchFamily="18" charset="-34"/>
              <a:cs typeface="AngsanaUPC" pitchFamily="18" charset="-34"/>
            </a:endParaRPr>
          </a:p>
        </p:txBody>
      </p:sp>
      <p:sp>
        <p:nvSpPr>
          <p:cNvPr id="3" name="Content Placeholder 2"/>
          <p:cNvSpPr>
            <a:spLocks noGrp="1"/>
          </p:cNvSpPr>
          <p:nvPr>
            <p:ph idx="1"/>
          </p:nvPr>
        </p:nvSpPr>
        <p:spPr>
          <a:xfrm>
            <a:off x="1000100" y="1447800"/>
            <a:ext cx="7933588" cy="4800600"/>
          </a:xfrm>
        </p:spPr>
        <p:txBody>
          <a:bodyPr>
            <a:normAutofit/>
          </a:bodyPr>
          <a:lstStyle/>
          <a:p>
            <a:pPr algn="just"/>
            <a:r>
              <a:rPr lang="en-US" b="1" dirty="0" smtClean="0">
                <a:latin typeface="Arabic Typesetting" pitchFamily="66" charset="-78"/>
                <a:cs typeface="Arabic Typesetting" pitchFamily="66" charset="-78"/>
              </a:rPr>
              <a:t>Data Management </a:t>
            </a:r>
            <a:r>
              <a:rPr lang="en-US" dirty="0" smtClean="0">
                <a:latin typeface="Arabic Typesetting" pitchFamily="66" charset="-78"/>
                <a:cs typeface="Arabic Typesetting" pitchFamily="66" charset="-78"/>
              </a:rPr>
              <a:t>-A pharmacist can seek employment as “Data Manager” to store the data in the computer and process it using software developed for the purpose.</a:t>
            </a:r>
          </a:p>
          <a:p>
            <a:pPr algn="just">
              <a:buNone/>
            </a:pPr>
            <a:endParaRPr lang="en-US" dirty="0" smtClean="0">
              <a:latin typeface="Arabic Typesetting" pitchFamily="66" charset="-78"/>
              <a:cs typeface="Arabic Typesetting" pitchFamily="66" charset="-78"/>
            </a:endParaRPr>
          </a:p>
          <a:p>
            <a:pPr algn="just"/>
            <a:r>
              <a:rPr lang="en-US" b="1" dirty="0" smtClean="0">
                <a:latin typeface="Arabic Typesetting" pitchFamily="66" charset="-78"/>
                <a:cs typeface="Arabic Typesetting" pitchFamily="66" charset="-78"/>
              </a:rPr>
              <a:t>Regulatory Affairs </a:t>
            </a:r>
            <a:r>
              <a:rPr lang="en-US" dirty="0" smtClean="0">
                <a:latin typeface="Arabic Typesetting" pitchFamily="66" charset="-78"/>
                <a:cs typeface="Arabic Typesetting" pitchFamily="66" charset="-78"/>
              </a:rPr>
              <a:t>-A pharmacy graduate can work as “Regulatory Manager”(RM) in companies and contract research </a:t>
            </a:r>
            <a:r>
              <a:rPr lang="en-US" dirty="0" err="1" smtClean="0">
                <a:latin typeface="Arabic Typesetting" pitchFamily="66" charset="-78"/>
                <a:cs typeface="Arabic Typesetting" pitchFamily="66" charset="-78"/>
              </a:rPr>
              <a:t>organisation</a:t>
            </a:r>
            <a:r>
              <a:rPr lang="en-US" dirty="0" smtClean="0">
                <a:latin typeface="Arabic Typesetting" pitchFamily="66" charset="-78"/>
                <a:cs typeface="Arabic Typesetting" pitchFamily="66" charset="-78"/>
              </a:rPr>
              <a:t>. As a RM he has to oversee regulatory documentation such as Clinical trial approval permission, marketing approval permission etc.</a:t>
            </a:r>
            <a:endParaRPr lang="en-US" dirty="0">
              <a:latin typeface="Arabic Typesetting" pitchFamily="66" charset="-78"/>
              <a:cs typeface="Arabic Typesetting" pitchFamily="66" charset="-78"/>
            </a:endParaRPr>
          </a:p>
        </p:txBody>
      </p:sp>
      <p:pic>
        <p:nvPicPr>
          <p:cNvPr id="23554" name="Picture 2"/>
          <p:cNvPicPr>
            <a:picLocks noChangeAspect="1" noChangeArrowheads="1"/>
          </p:cNvPicPr>
          <p:nvPr/>
        </p:nvPicPr>
        <p:blipFill>
          <a:blip r:embed="rId2"/>
          <a:srcRect/>
          <a:stretch>
            <a:fillRect/>
          </a:stretch>
        </p:blipFill>
        <p:spPr bwMode="auto">
          <a:xfrm>
            <a:off x="1" y="0"/>
            <a:ext cx="1000100" cy="2486025"/>
          </a:xfrm>
          <a:prstGeom prst="rect">
            <a:avLst/>
          </a:prstGeom>
          <a:noFill/>
          <a:ln w="9525">
            <a:noFill/>
            <a:miter lim="800000"/>
            <a:headEnd/>
            <a:tailEnd/>
          </a:ln>
          <a:effectLst/>
        </p:spPr>
      </p:pic>
      <p:pic>
        <p:nvPicPr>
          <p:cNvPr id="23555" name="Picture 3"/>
          <p:cNvPicPr>
            <a:picLocks noChangeAspect="1" noChangeArrowheads="1"/>
          </p:cNvPicPr>
          <p:nvPr/>
        </p:nvPicPr>
        <p:blipFill>
          <a:blip r:embed="rId3"/>
          <a:srcRect/>
          <a:stretch>
            <a:fillRect/>
          </a:stretch>
        </p:blipFill>
        <p:spPr bwMode="auto">
          <a:xfrm>
            <a:off x="0" y="2857496"/>
            <a:ext cx="1071538" cy="1819275"/>
          </a:xfrm>
          <a:prstGeom prst="rect">
            <a:avLst/>
          </a:prstGeom>
          <a:noFill/>
          <a:ln w="9525">
            <a:noFill/>
            <a:miter lim="800000"/>
            <a:headEnd/>
            <a:tailEnd/>
          </a:ln>
          <a:effectLst/>
        </p:spPr>
      </p:pic>
      <p:pic>
        <p:nvPicPr>
          <p:cNvPr id="23557" name="Picture 5"/>
          <p:cNvPicPr>
            <a:picLocks noChangeAspect="1" noChangeArrowheads="1"/>
          </p:cNvPicPr>
          <p:nvPr/>
        </p:nvPicPr>
        <p:blipFill>
          <a:blip r:embed="rId4"/>
          <a:srcRect/>
          <a:stretch>
            <a:fillRect/>
          </a:stretch>
        </p:blipFill>
        <p:spPr bwMode="auto">
          <a:xfrm>
            <a:off x="1" y="5000636"/>
            <a:ext cx="1000099" cy="1857364"/>
          </a:xfrm>
          <a:prstGeom prst="rect">
            <a:avLst/>
          </a:prstGeom>
          <a:noFill/>
          <a:ln w="9525">
            <a:noFill/>
            <a:miter lim="800000"/>
            <a:headEnd/>
            <a:tailEnd/>
          </a:ln>
          <a:effectLst/>
        </p:spPr>
      </p:pic>
    </p:spTree>
    <p:extLst>
      <p:ext uri="{BB962C8B-B14F-4D97-AF65-F5344CB8AC3E}">
        <p14:creationId xmlns:p14="http://schemas.microsoft.com/office/powerpoint/2010/main" xmlns="" val="27494958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7862150" cy="1143000"/>
          </a:xfrm>
        </p:spPr>
        <p:txBody>
          <a:bodyPr/>
          <a:lstStyle/>
          <a:p>
            <a:r>
              <a:rPr lang="en-US" sz="4000" dirty="0" smtClean="0">
                <a:latin typeface="AngsanaUPC" pitchFamily="18" charset="-34"/>
                <a:cs typeface="AngsanaUPC" pitchFamily="18" charset="-34"/>
              </a:rPr>
              <a:t>Other Careers (Cont…)</a:t>
            </a:r>
            <a:endParaRPr lang="en-IN" dirty="0"/>
          </a:p>
        </p:txBody>
      </p:sp>
      <p:sp>
        <p:nvSpPr>
          <p:cNvPr id="3" name="Content Placeholder 2"/>
          <p:cNvSpPr>
            <a:spLocks noGrp="1"/>
          </p:cNvSpPr>
          <p:nvPr>
            <p:ph idx="1"/>
          </p:nvPr>
        </p:nvSpPr>
        <p:spPr>
          <a:xfrm>
            <a:off x="1071538" y="1447800"/>
            <a:ext cx="8072462" cy="4800600"/>
          </a:xfrm>
        </p:spPr>
        <p:txBody>
          <a:bodyPr>
            <a:normAutofit/>
          </a:bodyPr>
          <a:lstStyle/>
          <a:p>
            <a:pPr algn="just"/>
            <a:r>
              <a:rPr lang="en-US" b="1" dirty="0" smtClean="0">
                <a:latin typeface="Arabic Typesetting" pitchFamily="66" charset="-78"/>
                <a:cs typeface="Arabic Typesetting" pitchFamily="66" charset="-78"/>
              </a:rPr>
              <a:t>Career in Regulatory bodies</a:t>
            </a:r>
            <a:r>
              <a:rPr lang="en-US" dirty="0" smtClean="0">
                <a:latin typeface="Arabic Typesetting" pitchFamily="66" charset="-78"/>
                <a:cs typeface="Arabic Typesetting" pitchFamily="66" charset="-78"/>
              </a:rPr>
              <a:t> -A Pharmacist can be absorbed in the Regulatory bodies like Food and Drug Administration. Pharmacist having experience in clinical trial centre's can also work as an inspector to inspect the clinical trial process. For these government jobs the student needs to appear and pass the PSC examination.</a:t>
            </a:r>
          </a:p>
          <a:p>
            <a:pPr algn="just"/>
            <a:r>
              <a:rPr lang="en-US" b="1" dirty="0" smtClean="0">
                <a:latin typeface="Arabic Typesetting" pitchFamily="66" charset="-78"/>
                <a:cs typeface="Arabic Typesetting" pitchFamily="66" charset="-78"/>
              </a:rPr>
              <a:t>Biotechnology</a:t>
            </a:r>
            <a:r>
              <a:rPr lang="en-US" dirty="0" smtClean="0">
                <a:latin typeface="Arabic Typesetting" pitchFamily="66" charset="-78"/>
                <a:cs typeface="Arabic Typesetting" pitchFamily="66" charset="-78"/>
              </a:rPr>
              <a:t> - is a fast growing branch and the </a:t>
            </a:r>
            <a:r>
              <a:rPr lang="en-US" dirty="0" err="1" smtClean="0">
                <a:latin typeface="Arabic Typesetting" pitchFamily="66" charset="-78"/>
                <a:cs typeface="Arabic Typesetting" pitchFamily="66" charset="-78"/>
              </a:rPr>
              <a:t>B.Pharm</a:t>
            </a:r>
            <a:r>
              <a:rPr lang="en-US" dirty="0" smtClean="0">
                <a:latin typeface="Arabic Typesetting" pitchFamily="66" charset="-78"/>
                <a:cs typeface="Arabic Typesetting" pitchFamily="66" charset="-78"/>
              </a:rPr>
              <a:t> graduates can opt for post graduate diploma program in Bioinformatics.</a:t>
            </a:r>
          </a:p>
          <a:p>
            <a:endParaRPr lang="en-IN" dirty="0"/>
          </a:p>
        </p:txBody>
      </p:sp>
      <p:pic>
        <p:nvPicPr>
          <p:cNvPr id="22530" name="Picture 2"/>
          <p:cNvPicPr>
            <a:picLocks noChangeAspect="1" noChangeArrowheads="1"/>
          </p:cNvPicPr>
          <p:nvPr/>
        </p:nvPicPr>
        <p:blipFill>
          <a:blip r:embed="rId2"/>
          <a:srcRect/>
          <a:stretch>
            <a:fillRect/>
          </a:stretch>
        </p:blipFill>
        <p:spPr bwMode="auto">
          <a:xfrm>
            <a:off x="5600700" y="5572125"/>
            <a:ext cx="3543300" cy="1285875"/>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a:srcRect/>
          <a:stretch>
            <a:fillRect/>
          </a:stretch>
        </p:blipFill>
        <p:spPr bwMode="auto">
          <a:xfrm>
            <a:off x="0" y="5105400"/>
            <a:ext cx="1000100" cy="1752600"/>
          </a:xfrm>
          <a:prstGeom prst="rect">
            <a:avLst/>
          </a:prstGeom>
          <a:noFill/>
          <a:ln w="9525">
            <a:noFill/>
            <a:miter lim="800000"/>
            <a:headEnd/>
            <a:tailEnd/>
          </a:ln>
          <a:effectLst/>
        </p:spPr>
      </p:pic>
      <p:pic>
        <p:nvPicPr>
          <p:cNvPr id="22532" name="Picture 4"/>
          <p:cNvPicPr>
            <a:picLocks noChangeAspect="1" noChangeArrowheads="1"/>
          </p:cNvPicPr>
          <p:nvPr/>
        </p:nvPicPr>
        <p:blipFill>
          <a:blip r:embed="rId4" cstate="print"/>
          <a:srcRect/>
          <a:stretch>
            <a:fillRect/>
          </a:stretch>
        </p:blipFill>
        <p:spPr bwMode="auto">
          <a:xfrm>
            <a:off x="0" y="2214554"/>
            <a:ext cx="1000100" cy="2492976"/>
          </a:xfrm>
          <a:prstGeom prst="rect">
            <a:avLst/>
          </a:prstGeom>
          <a:noFill/>
          <a:ln w="9525">
            <a:noFill/>
            <a:miter lim="800000"/>
            <a:headEnd/>
            <a:tailEnd/>
          </a:ln>
          <a:effectLst/>
        </p:spPr>
      </p:pic>
      <p:pic>
        <p:nvPicPr>
          <p:cNvPr id="22533" name="Picture 5"/>
          <p:cNvPicPr>
            <a:picLocks noChangeAspect="1" noChangeArrowheads="1"/>
          </p:cNvPicPr>
          <p:nvPr/>
        </p:nvPicPr>
        <p:blipFill>
          <a:blip r:embed="rId5"/>
          <a:srcRect/>
          <a:stretch>
            <a:fillRect/>
          </a:stretch>
        </p:blipFill>
        <p:spPr bwMode="auto">
          <a:xfrm>
            <a:off x="1" y="0"/>
            <a:ext cx="1000100" cy="1962150"/>
          </a:xfrm>
          <a:prstGeom prst="rect">
            <a:avLst/>
          </a:prstGeom>
          <a:noFill/>
          <a:ln w="9525">
            <a:noFill/>
            <a:miter lim="800000"/>
            <a:headEnd/>
            <a:tailEnd/>
          </a:ln>
          <a:effectLst/>
        </p:spPr>
      </p:pic>
    </p:spTree>
    <p:extLst>
      <p:ext uri="{BB962C8B-B14F-4D97-AF65-F5344CB8AC3E}">
        <p14:creationId xmlns:p14="http://schemas.microsoft.com/office/powerpoint/2010/main" xmlns="" val="38188947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effectLst/>
                <a:latin typeface="Brush Script MT" pitchFamily="66" charset="0"/>
              </a:rPr>
              <a:t>Apart from the areas mentioned, some Pharmacists also work as…………..</a:t>
            </a:r>
            <a:endParaRPr lang="en-IN" dirty="0">
              <a:effectLst/>
              <a:latin typeface="Brush Script MT" pitchFamily="66" charset="0"/>
            </a:endParaRPr>
          </a:p>
        </p:txBody>
      </p:sp>
      <p:sp>
        <p:nvSpPr>
          <p:cNvPr id="3" name="Content Placeholder 2"/>
          <p:cNvSpPr>
            <a:spLocks noGrp="1"/>
          </p:cNvSpPr>
          <p:nvPr>
            <p:ph idx="1"/>
          </p:nvPr>
        </p:nvSpPr>
        <p:spPr>
          <a:xfrm>
            <a:off x="1435608" y="1571612"/>
            <a:ext cx="7498080" cy="4676788"/>
          </a:xfrm>
        </p:spPr>
        <p:txBody>
          <a:bodyPr>
            <a:normAutofit lnSpcReduction="10000"/>
          </a:bodyPr>
          <a:lstStyle/>
          <a:p>
            <a:r>
              <a:rPr lang="en-US" dirty="0" smtClean="0">
                <a:latin typeface="Arabic Typesetting" pitchFamily="66" charset="-78"/>
                <a:cs typeface="Arabic Typesetting" pitchFamily="66" charset="-78"/>
              </a:rPr>
              <a:t>Market Researchers</a:t>
            </a:r>
          </a:p>
          <a:p>
            <a:r>
              <a:rPr lang="en-US" dirty="0" smtClean="0">
                <a:latin typeface="Arabic Typesetting" pitchFamily="66" charset="-78"/>
                <a:cs typeface="Arabic Typesetting" pitchFamily="66" charset="-78"/>
              </a:rPr>
              <a:t>Medical Science Liaison</a:t>
            </a:r>
          </a:p>
          <a:p>
            <a:r>
              <a:rPr lang="en-US" dirty="0" smtClean="0">
                <a:latin typeface="Arabic Typesetting" pitchFamily="66" charset="-78"/>
                <a:cs typeface="Arabic Typesetting" pitchFamily="66" charset="-78"/>
              </a:rPr>
              <a:t>Nuclear Pharmacist</a:t>
            </a:r>
          </a:p>
          <a:p>
            <a:r>
              <a:rPr lang="en-US" dirty="0" smtClean="0">
                <a:latin typeface="Arabic Typesetting" pitchFamily="66" charset="-78"/>
                <a:cs typeface="Arabic Typesetting" pitchFamily="66" charset="-78"/>
              </a:rPr>
              <a:t>Consulting Pharmacist</a:t>
            </a:r>
          </a:p>
          <a:p>
            <a:r>
              <a:rPr lang="en-US" dirty="0" smtClean="0">
                <a:latin typeface="Arabic Typesetting" pitchFamily="66" charset="-78"/>
                <a:cs typeface="Arabic Typesetting" pitchFamily="66" charset="-78"/>
              </a:rPr>
              <a:t>Technical Writer</a:t>
            </a:r>
          </a:p>
          <a:p>
            <a:r>
              <a:rPr lang="en-US" dirty="0" smtClean="0">
                <a:latin typeface="Arabic Typesetting" pitchFamily="66" charset="-78"/>
                <a:cs typeface="Arabic Typesetting" pitchFamily="66" charset="-78"/>
              </a:rPr>
              <a:t>Public Relations </a:t>
            </a:r>
          </a:p>
          <a:p>
            <a:r>
              <a:rPr lang="en-US" dirty="0" smtClean="0">
                <a:latin typeface="Arabic Typesetting" pitchFamily="66" charset="-78"/>
                <a:cs typeface="Arabic Typesetting" pitchFamily="66" charset="-78"/>
              </a:rPr>
              <a:t>Marketing Consultants</a:t>
            </a:r>
          </a:p>
          <a:p>
            <a:r>
              <a:rPr lang="en-US" dirty="0" smtClean="0">
                <a:latin typeface="Arabic Typesetting" pitchFamily="66" charset="-78"/>
                <a:cs typeface="Arabic Typesetting" pitchFamily="66" charset="-78"/>
              </a:rPr>
              <a:t>Further Studies and Research</a:t>
            </a:r>
          </a:p>
          <a:p>
            <a:r>
              <a:rPr lang="en-US" dirty="0" smtClean="0">
                <a:latin typeface="Arabic Typesetting" pitchFamily="66" charset="-78"/>
                <a:cs typeface="Arabic Typesetting" pitchFamily="66" charset="-78"/>
              </a:rPr>
              <a:t>and more……………………………………</a:t>
            </a:r>
          </a:p>
          <a:p>
            <a:endParaRPr lang="en-IN" dirty="0"/>
          </a:p>
        </p:txBody>
      </p:sp>
      <p:pic>
        <p:nvPicPr>
          <p:cNvPr id="4" name="Picture 11"/>
          <p:cNvPicPr>
            <a:picLocks noChangeAspect="1" noChangeArrowheads="1"/>
          </p:cNvPicPr>
          <p:nvPr/>
        </p:nvPicPr>
        <p:blipFill>
          <a:blip r:embed="rId2" cstate="print"/>
          <a:srcRect/>
          <a:stretch>
            <a:fillRect/>
          </a:stretch>
        </p:blipFill>
        <p:spPr bwMode="auto">
          <a:xfrm>
            <a:off x="6492875" y="1500174"/>
            <a:ext cx="2651125" cy="1989138"/>
          </a:xfrm>
          <a:prstGeom prst="rect">
            <a:avLst/>
          </a:prstGeom>
          <a:noFill/>
        </p:spPr>
      </p:pic>
      <p:pic>
        <p:nvPicPr>
          <p:cNvPr id="5" name="Picture 8"/>
          <p:cNvPicPr>
            <a:picLocks noChangeAspect="1" noChangeArrowheads="1"/>
          </p:cNvPicPr>
          <p:nvPr/>
        </p:nvPicPr>
        <p:blipFill>
          <a:blip r:embed="rId3" cstate="print"/>
          <a:srcRect/>
          <a:stretch>
            <a:fillRect/>
          </a:stretch>
        </p:blipFill>
        <p:spPr bwMode="auto">
          <a:xfrm>
            <a:off x="6489700" y="3571876"/>
            <a:ext cx="2654300" cy="1992313"/>
          </a:xfrm>
          <a:prstGeom prst="rect">
            <a:avLst/>
          </a:prstGeom>
          <a:noFill/>
        </p:spPr>
      </p:pic>
      <p:pic>
        <p:nvPicPr>
          <p:cNvPr id="24578" name="Picture 2"/>
          <p:cNvPicPr>
            <a:picLocks noChangeAspect="1" noChangeArrowheads="1"/>
          </p:cNvPicPr>
          <p:nvPr/>
        </p:nvPicPr>
        <p:blipFill>
          <a:blip r:embed="rId4"/>
          <a:srcRect/>
          <a:stretch>
            <a:fillRect/>
          </a:stretch>
        </p:blipFill>
        <p:spPr bwMode="auto">
          <a:xfrm>
            <a:off x="0" y="2571744"/>
            <a:ext cx="1000100" cy="1562100"/>
          </a:xfrm>
          <a:prstGeom prst="rect">
            <a:avLst/>
          </a:prstGeom>
          <a:noFill/>
          <a:ln w="9525">
            <a:noFill/>
            <a:miter lim="800000"/>
            <a:headEnd/>
            <a:tailEnd/>
          </a:ln>
          <a:effectLst/>
        </p:spPr>
      </p:pic>
    </p:spTree>
    <p:extLst>
      <p:ext uri="{BB962C8B-B14F-4D97-AF65-F5344CB8AC3E}">
        <p14:creationId xmlns:p14="http://schemas.microsoft.com/office/powerpoint/2010/main" xmlns="" val="27575649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836712"/>
            <a:ext cx="8100392" cy="4708981"/>
          </a:xfrm>
          <a:prstGeom prst="rect">
            <a:avLst/>
          </a:prstGeom>
        </p:spPr>
        <p:txBody>
          <a:bodyPr wrap="square">
            <a:spAutoFit/>
          </a:bodyPr>
          <a:lstStyle/>
          <a:p>
            <a:pPr algn="just">
              <a:lnSpc>
                <a:spcPct val="250000"/>
              </a:lnSpc>
            </a:pPr>
            <a:r>
              <a:rPr lang="en-IN" sz="2400" dirty="0">
                <a:latin typeface="Times New Roman" pitchFamily="18" charset="0"/>
                <a:cs typeface="Times New Roman" pitchFamily="18" charset="0"/>
              </a:rPr>
              <a:t>If you enjoy working with people and would like a rewarding career in healthcare, then studying pharmacy is the way forward. The pharmacy degree equips you with an extensive knowledge of medicines, one of the most common interventions used in promoting health and preventing disease. </a:t>
            </a:r>
          </a:p>
        </p:txBody>
      </p:sp>
    </p:spTree>
    <p:extLst>
      <p:ext uri="{BB962C8B-B14F-4D97-AF65-F5344CB8AC3E}">
        <p14:creationId xmlns:p14="http://schemas.microsoft.com/office/powerpoint/2010/main" xmlns="" val="13237386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s01316_"/>
          <p:cNvPicPr>
            <a:picLocks noChangeAspect="1" noChangeArrowheads="1"/>
          </p:cNvPicPr>
          <p:nvPr/>
        </p:nvPicPr>
        <p:blipFill>
          <a:blip r:embed="rId2"/>
          <a:srcRect/>
          <a:stretch>
            <a:fillRect/>
          </a:stretch>
        </p:blipFill>
        <p:spPr bwMode="auto">
          <a:xfrm>
            <a:off x="3429000" y="2514600"/>
            <a:ext cx="1852613" cy="2895600"/>
          </a:xfrm>
          <a:prstGeom prst="rect">
            <a:avLst/>
          </a:prstGeom>
          <a:noFill/>
          <a:ln w="9525">
            <a:noFill/>
            <a:miter lim="800000"/>
            <a:headEnd/>
            <a:tailEnd/>
          </a:ln>
        </p:spPr>
      </p:pic>
      <p:sp>
        <p:nvSpPr>
          <p:cNvPr id="5" name="Rectangle 2"/>
          <p:cNvSpPr txBox="1">
            <a:spLocks noChangeArrowheads="1"/>
          </p:cNvSpPr>
          <p:nvPr/>
        </p:nvSpPr>
        <p:spPr>
          <a:xfrm>
            <a:off x="1371600" y="5486400"/>
            <a:ext cx="7086600" cy="6858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Times New Roman" pitchFamily="18" charset="0"/>
              </a:rPr>
              <a:t>Go for it!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500166" y="1285860"/>
            <a:ext cx="3733800" cy="4143404"/>
          </a:xfrm>
          <a:prstGeom prst="rect">
            <a:avLst/>
          </a:prstGeom>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accent2">
                    <a:lumMod val="50000"/>
                  </a:schemeClr>
                </a:solidFill>
                <a:uLnTx/>
                <a:uFillTx/>
                <a:latin typeface="Brush Script MT" pitchFamily="66" charset="0"/>
                <a:ea typeface="+mj-ea"/>
                <a:cs typeface="+mj-cs"/>
              </a:rPr>
              <a:t>Good Luck as </a:t>
            </a:r>
            <a:br>
              <a:rPr kumimoji="0" lang="en-US" sz="4800" b="0" i="0" u="none" strike="noStrike" kern="1200" cap="none" spc="0" normalizeH="0" baseline="0" noProof="0" dirty="0" smtClean="0">
                <a:ln>
                  <a:noFill/>
                </a:ln>
                <a:solidFill>
                  <a:schemeClr val="accent2">
                    <a:lumMod val="50000"/>
                  </a:schemeClr>
                </a:solidFill>
                <a:uLnTx/>
                <a:uFillTx/>
                <a:latin typeface="Brush Script MT" pitchFamily="66" charset="0"/>
                <a:ea typeface="+mj-ea"/>
                <a:cs typeface="+mj-cs"/>
              </a:rPr>
            </a:br>
            <a:r>
              <a:rPr kumimoji="0" lang="en-US" sz="4800" b="0" i="0" u="none" strike="noStrike" kern="1200" cap="none" spc="0" normalizeH="0" baseline="0" noProof="0" dirty="0" smtClean="0">
                <a:ln>
                  <a:noFill/>
                </a:ln>
                <a:solidFill>
                  <a:schemeClr val="accent2">
                    <a:lumMod val="50000"/>
                  </a:schemeClr>
                </a:solidFill>
                <a:uLnTx/>
                <a:uFillTx/>
                <a:latin typeface="Brush Script MT" pitchFamily="66" charset="0"/>
                <a:ea typeface="+mj-ea"/>
                <a:cs typeface="+mj-cs"/>
              </a:rPr>
              <a:t>you embark on your new career as a Pharmacist </a:t>
            </a:r>
            <a:endParaRPr kumimoji="0" lang="en-US" sz="4800" b="0" i="0" u="none" strike="noStrike" kern="1200" cap="none" spc="0" normalizeH="0" baseline="0" noProof="0" dirty="0">
              <a:ln>
                <a:noFill/>
              </a:ln>
              <a:solidFill>
                <a:schemeClr val="accent2">
                  <a:lumMod val="50000"/>
                </a:schemeClr>
              </a:solidFill>
              <a:uLnTx/>
              <a:uFillTx/>
              <a:latin typeface="Brush Script MT" pitchFamily="66" charset="0"/>
              <a:ea typeface="+mj-ea"/>
              <a:cs typeface="+mj-cs"/>
            </a:endParaRPr>
          </a:p>
        </p:txBody>
      </p:sp>
      <p:graphicFrame>
        <p:nvGraphicFramePr>
          <p:cNvPr id="5" name="Object 3"/>
          <p:cNvGraphicFramePr>
            <a:graphicFrameLocks noChangeAspect="1"/>
          </p:cNvGraphicFramePr>
          <p:nvPr/>
        </p:nvGraphicFramePr>
        <p:xfrm>
          <a:off x="5429256" y="0"/>
          <a:ext cx="3714744" cy="6858000"/>
        </p:xfrm>
        <a:graphic>
          <a:graphicData uri="http://schemas.openxmlformats.org/presentationml/2006/ole">
            <p:oleObj spid="_x0000_s18444" name="Photo Editor Photo" r:id="rId3" imgW="5353797" imgH="7144747" progId="">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47664" y="1124744"/>
            <a:ext cx="6768752" cy="5112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923951" y="260648"/>
            <a:ext cx="6016178" cy="400110"/>
          </a:xfrm>
          <a:prstGeom prst="rect">
            <a:avLst/>
          </a:prstGeom>
        </p:spPr>
        <p:txBody>
          <a:bodyPr wrap="square">
            <a:spAutoFit/>
          </a:bodyPr>
          <a:lstStyle/>
          <a:p>
            <a:pPr algn="ctr"/>
            <a:r>
              <a:rPr lang="en-IN" sz="2000" b="1" dirty="0">
                <a:latin typeface="Times New Roman" pitchFamily="18" charset="0"/>
                <a:cs typeface="Times New Roman" pitchFamily="18" charset="0"/>
              </a:rPr>
              <a:t>PHARMACY IN ANCIENT BABYLONIA</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879096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0"/>
            <a:ext cx="8100392" cy="4062651"/>
          </a:xfrm>
          <a:prstGeom prst="rect">
            <a:avLst/>
          </a:prstGeom>
        </p:spPr>
        <p:txBody>
          <a:bodyPr wrap="square">
            <a:spAutoFit/>
          </a:bodyPr>
          <a:lstStyle/>
          <a:p>
            <a:pPr algn="ctr"/>
            <a:endParaRPr lang="en-IN" sz="2400" b="1" dirty="0" smtClean="0">
              <a:solidFill>
                <a:srgbClr val="FF0000"/>
              </a:solidFill>
              <a:latin typeface="AR JULIAN" pitchFamily="2" charset="0"/>
            </a:endParaRPr>
          </a:p>
          <a:p>
            <a:pPr algn="ctr"/>
            <a:r>
              <a:rPr lang="en-IN" sz="3200" b="1" dirty="0" smtClean="0">
                <a:solidFill>
                  <a:srgbClr val="FF0000"/>
                </a:solidFill>
                <a:latin typeface="AR JULIAN" pitchFamily="2" charset="0"/>
              </a:rPr>
              <a:t>Where </a:t>
            </a:r>
            <a:r>
              <a:rPr lang="en-IN" sz="3200" b="1" dirty="0">
                <a:solidFill>
                  <a:srgbClr val="FF0000"/>
                </a:solidFill>
                <a:latin typeface="AR JULIAN" pitchFamily="2" charset="0"/>
              </a:rPr>
              <a:t>Can Pharmacy Take Me? </a:t>
            </a:r>
            <a:endParaRPr lang="en-IN" sz="3200" b="1" dirty="0" smtClean="0">
              <a:solidFill>
                <a:srgbClr val="FF0000"/>
              </a:solidFill>
              <a:latin typeface="AR JULIAN" pitchFamily="2" charset="0"/>
            </a:endParaRPr>
          </a:p>
          <a:p>
            <a:pPr algn="ctr"/>
            <a:endParaRPr lang="en-IN" sz="2400" dirty="0">
              <a:solidFill>
                <a:srgbClr val="FF0000"/>
              </a:solidFill>
              <a:latin typeface="AR JULIAN" pitchFamily="2" charset="0"/>
            </a:endParaRPr>
          </a:p>
          <a:p>
            <a:pPr algn="just">
              <a:lnSpc>
                <a:spcPct val="200000"/>
              </a:lnSpc>
            </a:pPr>
            <a:r>
              <a:rPr lang="en-IN" sz="2000" dirty="0">
                <a:latin typeface="Times New Roman" pitchFamily="18" charset="0"/>
                <a:cs typeface="Times New Roman" pitchFamily="18" charset="0"/>
              </a:rPr>
              <a:t>Pharmacy can put you squarely in the role of a key player in the future of healthcare worldwide. But what do pharmacists actually do? And where do they put their skills to use? It all depends on what branch of the profession you choose.</a:t>
            </a:r>
          </a:p>
          <a:p>
            <a:r>
              <a:rPr lang="en-IN" dirty="0"/>
              <a:t> </a:t>
            </a:r>
          </a:p>
        </p:txBody>
      </p:sp>
    </p:spTree>
    <p:extLst>
      <p:ext uri="{BB962C8B-B14F-4D97-AF65-F5344CB8AC3E}">
        <p14:creationId xmlns:p14="http://schemas.microsoft.com/office/powerpoint/2010/main" xmlns="" val="38789148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608" y="1700808"/>
            <a:ext cx="7776864" cy="439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339752" y="476672"/>
            <a:ext cx="4222408" cy="369332"/>
          </a:xfrm>
          <a:prstGeom prst="rect">
            <a:avLst/>
          </a:prstGeom>
        </p:spPr>
        <p:txBody>
          <a:bodyPr wrap="square">
            <a:spAutoFit/>
          </a:bodyPr>
          <a:lstStyle/>
          <a:p>
            <a:r>
              <a:rPr lang="en-IN" b="1" dirty="0"/>
              <a:t>PHARMACY IN ANCIENT CHINA</a:t>
            </a:r>
            <a:endParaRPr lang="en-IN" dirty="0"/>
          </a:p>
        </p:txBody>
      </p:sp>
    </p:spTree>
    <p:extLst>
      <p:ext uri="{BB962C8B-B14F-4D97-AF65-F5344CB8AC3E}">
        <p14:creationId xmlns:p14="http://schemas.microsoft.com/office/powerpoint/2010/main" xmlns="" val="9198916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OF LUCK</a:t>
            </a:r>
            <a:endParaRPr lang="en-US" dirty="0"/>
          </a:p>
        </p:txBody>
      </p:sp>
      <p:pic>
        <p:nvPicPr>
          <p:cNvPr id="4" name="Picture 2" descr="C:\Users\Public\Pictures\Sample Pictures\download (9).jpg"/>
          <p:cNvPicPr>
            <a:picLocks noGrp="1" noChangeAspect="1" noChangeArrowheads="1"/>
          </p:cNvPicPr>
          <p:nvPr>
            <p:ph idx="1"/>
          </p:nvPr>
        </p:nvPicPr>
        <p:blipFill>
          <a:blip r:embed="rId2"/>
          <a:srcRect/>
          <a:stretch>
            <a:fillRect/>
          </a:stretch>
        </p:blipFill>
        <p:spPr bwMode="auto">
          <a:xfrm>
            <a:off x="1676400" y="1371600"/>
            <a:ext cx="5943599" cy="44958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M.A.M.COLLEGE OF PHARMACY</a:t>
            </a:r>
            <a:endParaRPr lang="en-US" dirty="0"/>
          </a:p>
        </p:txBody>
      </p:sp>
      <p:pic>
        <p:nvPicPr>
          <p:cNvPr id="4" name="Content Placeholder 3" descr="C:\Users\Public\Pictures\Sample Pictures\download (10).jpg"/>
          <p:cNvPicPr>
            <a:picLocks noGrp="1" noChangeAspect="1" noChangeArrowheads="1"/>
          </p:cNvPicPr>
          <p:nvPr>
            <p:ph idx="1"/>
          </p:nvPr>
        </p:nvPicPr>
        <p:blipFill>
          <a:blip r:embed="rId2"/>
          <a:srcRect/>
          <a:stretch>
            <a:fillRect/>
          </a:stretch>
        </p:blipFill>
        <p:spPr bwMode="auto">
          <a:xfrm>
            <a:off x="1524000" y="1676400"/>
            <a:ext cx="6781800" cy="3200400"/>
          </a:xfrm>
          <a:prstGeom prst="rect">
            <a:avLst/>
          </a:prstGeom>
          <a:noFill/>
        </p:spPr>
      </p:pic>
      <p:sp>
        <p:nvSpPr>
          <p:cNvPr id="5" name="Rectangle 4"/>
          <p:cNvSpPr/>
          <p:nvPr/>
        </p:nvSpPr>
        <p:spPr>
          <a:xfrm>
            <a:off x="1524000" y="5229493"/>
            <a:ext cx="6705600" cy="1200329"/>
          </a:xfrm>
          <a:prstGeom prst="rect">
            <a:avLst/>
          </a:prstGeom>
        </p:spPr>
        <p:txBody>
          <a:bodyPr wrap="square">
            <a:spAutoFit/>
          </a:bodyPr>
          <a:lstStyle/>
          <a:p>
            <a:pPr>
              <a:buNone/>
            </a:pPr>
            <a:r>
              <a:rPr lang="en-US" dirty="0" smtClean="0"/>
              <a:t>Dr.PRASADARAO MANCHINENI </a:t>
            </a:r>
          </a:p>
          <a:p>
            <a:pPr>
              <a:buNone/>
            </a:pPr>
            <a:r>
              <a:rPr lang="en-US" dirty="0" smtClean="0"/>
              <a:t>   PRINCIPAL </a:t>
            </a:r>
          </a:p>
          <a:p>
            <a:pPr>
              <a:buNone/>
            </a:pPr>
            <a:r>
              <a:rPr lang="en-US" dirty="0" smtClean="0"/>
              <a:t>   M.A.M.COLLEGE OF PHARMACY      KESANUPALLI,NARASARAOPET. </a:t>
            </a:r>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228600"/>
            <a:ext cx="7772400" cy="1143000"/>
          </a:xfrm>
        </p:spPr>
        <p:txBody>
          <a:bodyPr>
            <a:noAutofit/>
          </a:bodyPr>
          <a:lstStyle/>
          <a:p>
            <a:pPr algn="ctr"/>
            <a:r>
              <a:rPr lang="en-US" sz="7200" dirty="0">
                <a:effectLst>
                  <a:outerShdw blurRad="38100" dist="38100" dir="2700000" algn="tl">
                    <a:srgbClr val="C0C0C0"/>
                  </a:outerShdw>
                </a:effectLst>
                <a:latin typeface="AR DECODE" pitchFamily="2" charset="0"/>
              </a:rPr>
              <a:t>Why Pharmacy?</a:t>
            </a:r>
            <a:endParaRPr lang="en-US" sz="7200" dirty="0">
              <a:latin typeface="AR DECODE" pitchFamily="2" charset="0"/>
            </a:endParaRPr>
          </a:p>
        </p:txBody>
      </p:sp>
      <p:sp>
        <p:nvSpPr>
          <p:cNvPr id="3075" name="Rectangle 3"/>
          <p:cNvSpPr>
            <a:spLocks noGrp="1" noChangeArrowheads="1"/>
          </p:cNvSpPr>
          <p:nvPr>
            <p:ph type="body" idx="1"/>
          </p:nvPr>
        </p:nvSpPr>
        <p:spPr>
          <a:xfrm>
            <a:off x="1071538" y="1785926"/>
            <a:ext cx="6624662" cy="3000396"/>
          </a:xfrm>
          <a:noFill/>
        </p:spPr>
        <p:txBody>
          <a:bodyPr/>
          <a:lstStyle/>
          <a:p>
            <a:r>
              <a:rPr lang="en-US" b="0" dirty="0">
                <a:effectLst>
                  <a:outerShdw blurRad="38100" dist="38100" dir="2700000" algn="tl">
                    <a:srgbClr val="C0C0C0"/>
                  </a:outerShdw>
                </a:effectLst>
                <a:latin typeface="AR BLANCA" pitchFamily="2" charset="0"/>
              </a:rPr>
              <a:t>A well-rounded career</a:t>
            </a:r>
          </a:p>
          <a:p>
            <a:r>
              <a:rPr lang="en-US" b="0" dirty="0">
                <a:effectLst>
                  <a:outerShdw blurRad="38100" dist="38100" dir="2700000" algn="tl">
                    <a:srgbClr val="C0C0C0"/>
                  </a:outerShdw>
                </a:effectLst>
                <a:latin typeface="AR BLANCA" pitchFamily="2" charset="0"/>
              </a:rPr>
              <a:t>A vital part of the health care team</a:t>
            </a:r>
          </a:p>
          <a:p>
            <a:r>
              <a:rPr lang="en-US" b="0" dirty="0">
                <a:effectLst>
                  <a:outerShdw blurRad="38100" dist="38100" dir="2700000" algn="tl">
                    <a:srgbClr val="C0C0C0"/>
                  </a:outerShdw>
                </a:effectLst>
                <a:latin typeface="AR BLANCA" pitchFamily="2" charset="0"/>
              </a:rPr>
              <a:t>Outstanding career opportunities</a:t>
            </a:r>
          </a:p>
          <a:p>
            <a:r>
              <a:rPr lang="en-US" b="0" dirty="0">
                <a:effectLst>
                  <a:outerShdw blurRad="38100" dist="38100" dir="2700000" algn="tl">
                    <a:srgbClr val="C0C0C0"/>
                  </a:outerShdw>
                </a:effectLst>
                <a:latin typeface="AR BLANCA" pitchFamily="2" charset="0"/>
              </a:rPr>
              <a:t>Excellent earning potential</a:t>
            </a:r>
          </a:p>
          <a:p>
            <a:r>
              <a:rPr lang="en-US" b="0" dirty="0">
                <a:effectLst>
                  <a:outerShdw blurRad="38100" dist="38100" dir="2700000" algn="tl">
                    <a:srgbClr val="C0C0C0"/>
                  </a:outerShdw>
                </a:effectLst>
                <a:latin typeface="AR BLANCA" pitchFamily="2" charset="0"/>
              </a:rPr>
              <a:t>A trusted profession</a:t>
            </a:r>
          </a:p>
        </p:txBody>
      </p:sp>
      <p:pic>
        <p:nvPicPr>
          <p:cNvPr id="3077" name="Picture 5" descr="TAPE100F"/>
          <p:cNvPicPr>
            <a:picLocks noChangeAspect="1" noChangeArrowheads="1"/>
          </p:cNvPicPr>
          <p:nvPr/>
        </p:nvPicPr>
        <p:blipFill>
          <a:blip r:embed="rId2"/>
          <a:srcRect/>
          <a:stretch>
            <a:fillRect/>
          </a:stretch>
        </p:blipFill>
        <p:spPr bwMode="auto">
          <a:xfrm>
            <a:off x="5434042" y="4038600"/>
            <a:ext cx="3352800" cy="2514600"/>
          </a:xfrm>
          <a:prstGeom prst="rect">
            <a:avLst/>
          </a:prstGeom>
          <a:noFill/>
          <a:ln w="38100">
            <a:solidFill>
              <a:schemeClr val="bg2"/>
            </a:solid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1954" y="0"/>
            <a:ext cx="8100392" cy="7294305"/>
          </a:xfrm>
          <a:prstGeom prst="rect">
            <a:avLst/>
          </a:prstGeom>
        </p:spPr>
        <p:txBody>
          <a:bodyPr wrap="square" numCol="2">
            <a:spAutoFit/>
          </a:bodyPr>
          <a:lstStyle/>
          <a:p>
            <a:pPr>
              <a:lnSpc>
                <a:spcPct val="150000"/>
              </a:lnSpc>
            </a:pPr>
            <a:r>
              <a:rPr lang="en-IN" sz="1600" b="1" dirty="0" smtClean="0">
                <a:solidFill>
                  <a:schemeClr val="accent5">
                    <a:lumMod val="60000"/>
                    <a:lumOff val="40000"/>
                  </a:schemeClr>
                </a:solidFill>
                <a:latin typeface="Times New Roman" pitchFamily="18" charset="0"/>
                <a:cs typeface="Times New Roman" pitchFamily="18" charset="0"/>
              </a:rPr>
              <a:t>Satisfaction</a:t>
            </a:r>
            <a:r>
              <a:rPr lang="en-IN" sz="1600" b="1" dirty="0">
                <a:latin typeface="Times New Roman" pitchFamily="18" charset="0"/>
                <a:cs typeface="Times New Roman" pitchFamily="18" charset="0"/>
              </a:rPr>
              <a:t/>
            </a:r>
            <a:br>
              <a:rPr lang="en-IN" sz="1600" b="1" dirty="0">
                <a:latin typeface="Times New Roman" pitchFamily="18" charset="0"/>
                <a:cs typeface="Times New Roman" pitchFamily="18" charset="0"/>
              </a:rPr>
            </a:br>
            <a:r>
              <a:rPr lang="en-IN" sz="1600" dirty="0">
                <a:latin typeface="Times New Roman" pitchFamily="18" charset="0"/>
                <a:cs typeface="Times New Roman" pitchFamily="18" charset="0"/>
              </a:rPr>
              <a:t>Great satisfaction can be achieved by taking care of patients’ drug therapy needs and helping patients to understand their medicines. </a:t>
            </a:r>
            <a:br>
              <a:rPr lang="en-IN" sz="1600" dirty="0">
                <a:latin typeface="Times New Roman" pitchFamily="18" charset="0"/>
                <a:cs typeface="Times New Roman" pitchFamily="18" charset="0"/>
              </a:rPr>
            </a:br>
            <a:endParaRPr lang="en-IN" sz="1600" dirty="0">
              <a:latin typeface="Times New Roman" pitchFamily="18" charset="0"/>
              <a:cs typeface="Times New Roman" pitchFamily="18" charset="0"/>
            </a:endParaRPr>
          </a:p>
          <a:p>
            <a:pPr>
              <a:lnSpc>
                <a:spcPct val="150000"/>
              </a:lnSpc>
            </a:pPr>
            <a:r>
              <a:rPr lang="en-IN" sz="1600" b="1" dirty="0">
                <a:solidFill>
                  <a:schemeClr val="accent5">
                    <a:lumMod val="60000"/>
                    <a:lumOff val="40000"/>
                  </a:schemeClr>
                </a:solidFill>
                <a:latin typeface="Times New Roman" pitchFamily="18" charset="0"/>
                <a:cs typeface="Times New Roman" pitchFamily="18" charset="0"/>
              </a:rPr>
              <a:t>Credibility</a:t>
            </a:r>
            <a:r>
              <a:rPr lang="en-IN" sz="1600" b="1" dirty="0">
                <a:latin typeface="Times New Roman" pitchFamily="18" charset="0"/>
                <a:cs typeface="Times New Roman" pitchFamily="18" charset="0"/>
              </a:rPr>
              <a:t/>
            </a:r>
            <a:br>
              <a:rPr lang="en-IN" sz="1600" b="1" dirty="0">
                <a:latin typeface="Times New Roman" pitchFamily="18" charset="0"/>
                <a:cs typeface="Times New Roman" pitchFamily="18" charset="0"/>
              </a:rPr>
            </a:br>
            <a:r>
              <a:rPr lang="en-IN" sz="1600" dirty="0">
                <a:latin typeface="Times New Roman" pitchFamily="18" charset="0"/>
                <a:cs typeface="Times New Roman" pitchFamily="18" charset="0"/>
              </a:rPr>
              <a:t>The Pharmacy Profession has a high level of credibility, and importance to our communities, resulting in being one of the "Most Trusted Professionals”</a:t>
            </a:r>
            <a:br>
              <a:rPr lang="en-IN" sz="1600" dirty="0">
                <a:latin typeface="Times New Roman" pitchFamily="18" charset="0"/>
                <a:cs typeface="Times New Roman" pitchFamily="18" charset="0"/>
              </a:rPr>
            </a:br>
            <a:endParaRPr lang="en-IN" sz="1600" dirty="0">
              <a:latin typeface="Times New Roman" pitchFamily="18" charset="0"/>
              <a:cs typeface="Times New Roman" pitchFamily="18" charset="0"/>
            </a:endParaRPr>
          </a:p>
          <a:p>
            <a:pPr>
              <a:lnSpc>
                <a:spcPct val="150000"/>
              </a:lnSpc>
            </a:pPr>
            <a:r>
              <a:rPr lang="en-IN" sz="1600" b="1" dirty="0">
                <a:solidFill>
                  <a:schemeClr val="accent5">
                    <a:lumMod val="60000"/>
                    <a:lumOff val="40000"/>
                  </a:schemeClr>
                </a:solidFill>
                <a:latin typeface="Times New Roman" pitchFamily="18" charset="0"/>
                <a:cs typeface="Times New Roman" pitchFamily="18" charset="0"/>
              </a:rPr>
              <a:t>Rewarding </a:t>
            </a:r>
            <a:r>
              <a:rPr lang="en-IN" sz="1600" b="1" dirty="0">
                <a:latin typeface="Times New Roman" pitchFamily="18" charset="0"/>
                <a:cs typeface="Times New Roman" pitchFamily="18" charset="0"/>
              </a:rPr>
              <a:t/>
            </a:r>
            <a:br>
              <a:rPr lang="en-IN" sz="1600" b="1" dirty="0">
                <a:latin typeface="Times New Roman" pitchFamily="18" charset="0"/>
                <a:cs typeface="Times New Roman" pitchFamily="18" charset="0"/>
              </a:rPr>
            </a:br>
            <a:r>
              <a:rPr lang="en-IN" sz="1600" dirty="0">
                <a:latin typeface="Times New Roman" pitchFamily="18" charset="0"/>
                <a:cs typeface="Times New Roman" pitchFamily="18" charset="0"/>
              </a:rPr>
              <a:t>The care Pharmacists give is in great demand. Pharmacists in all practices are in demand all over the world. Personal and professional rewards are huge. </a:t>
            </a:r>
            <a:br>
              <a:rPr lang="en-IN" sz="1600" dirty="0">
                <a:latin typeface="Times New Roman" pitchFamily="18" charset="0"/>
                <a:cs typeface="Times New Roman" pitchFamily="18" charset="0"/>
              </a:rPr>
            </a:br>
            <a:endParaRPr lang="en-IN" sz="1600" dirty="0" smtClean="0">
              <a:latin typeface="Times New Roman" pitchFamily="18" charset="0"/>
              <a:cs typeface="Times New Roman" pitchFamily="18" charset="0"/>
            </a:endParaRPr>
          </a:p>
          <a:p>
            <a:pPr>
              <a:lnSpc>
                <a:spcPct val="150000"/>
              </a:lnSpc>
            </a:pPr>
            <a:endParaRPr lang="en-IN" sz="1600" dirty="0">
              <a:latin typeface="Times New Roman" pitchFamily="18" charset="0"/>
              <a:cs typeface="Times New Roman" pitchFamily="18" charset="0"/>
            </a:endParaRPr>
          </a:p>
          <a:p>
            <a:pPr>
              <a:lnSpc>
                <a:spcPct val="150000"/>
              </a:lnSpc>
            </a:pPr>
            <a:endParaRPr lang="en-IN" sz="1600" b="1" dirty="0" smtClean="0">
              <a:solidFill>
                <a:schemeClr val="accent5">
                  <a:lumMod val="60000"/>
                  <a:lumOff val="40000"/>
                </a:schemeClr>
              </a:solidFill>
              <a:latin typeface="Times New Roman" pitchFamily="18" charset="0"/>
              <a:cs typeface="Times New Roman" pitchFamily="18" charset="0"/>
            </a:endParaRPr>
          </a:p>
          <a:p>
            <a:pPr algn="just">
              <a:lnSpc>
                <a:spcPct val="150000"/>
              </a:lnSpc>
            </a:pPr>
            <a:r>
              <a:rPr lang="en-IN" sz="1600" b="1" dirty="0" smtClean="0">
                <a:solidFill>
                  <a:schemeClr val="accent5">
                    <a:lumMod val="60000"/>
                    <a:lumOff val="40000"/>
                  </a:schemeClr>
                </a:solidFill>
                <a:latin typeface="Times New Roman" pitchFamily="18" charset="0"/>
                <a:cs typeface="Times New Roman" pitchFamily="18" charset="0"/>
              </a:rPr>
              <a:t>Flexibility</a:t>
            </a:r>
          </a:p>
          <a:p>
            <a:pPr algn="just">
              <a:lnSpc>
                <a:spcPct val="150000"/>
              </a:lnSpc>
            </a:pPr>
            <a:r>
              <a:rPr lang="en-IN" sz="1600" dirty="0" smtClean="0">
                <a:latin typeface="Times New Roman" pitchFamily="18" charset="0"/>
                <a:cs typeface="Times New Roman" pitchFamily="18" charset="0"/>
              </a:rPr>
              <a:t>A </a:t>
            </a:r>
            <a:r>
              <a:rPr lang="en-IN" sz="1600" dirty="0">
                <a:latin typeface="Times New Roman" pitchFamily="18" charset="0"/>
                <a:cs typeface="Times New Roman" pitchFamily="18" charset="0"/>
              </a:rPr>
              <a:t>pharmacy degree can lead to a wide range of careers in practice, industry, education, government, managed care, consulting, and many other areas. It can include ownership, entrepreneurial opportunities or part-time work as your needs and goals change. </a:t>
            </a:r>
          </a:p>
          <a:p>
            <a:pPr algn="just">
              <a:lnSpc>
                <a:spcPct val="150000"/>
              </a:lnSpc>
            </a:pPr>
            <a:r>
              <a:rPr lang="en-IN" sz="1600" b="1" dirty="0">
                <a:solidFill>
                  <a:schemeClr val="accent5">
                    <a:lumMod val="60000"/>
                    <a:lumOff val="40000"/>
                  </a:schemeClr>
                </a:solidFill>
                <a:latin typeface="Times New Roman" pitchFamily="18" charset="0"/>
                <a:cs typeface="Times New Roman" pitchFamily="18" charset="0"/>
              </a:rPr>
              <a:t>Career </a:t>
            </a:r>
            <a:r>
              <a:rPr lang="en-IN" sz="1600" b="1" dirty="0" smtClean="0">
                <a:solidFill>
                  <a:schemeClr val="accent5">
                    <a:lumMod val="60000"/>
                    <a:lumOff val="40000"/>
                  </a:schemeClr>
                </a:solidFill>
                <a:latin typeface="Times New Roman" pitchFamily="18" charset="0"/>
                <a:cs typeface="Times New Roman" pitchFamily="18" charset="0"/>
              </a:rPr>
              <a:t>Options</a:t>
            </a:r>
          </a:p>
          <a:p>
            <a:pPr algn="just">
              <a:lnSpc>
                <a:spcPct val="150000"/>
              </a:lnSpc>
            </a:pPr>
            <a:r>
              <a:rPr lang="en-IN" sz="1600" dirty="0" smtClean="0">
                <a:latin typeface="Times New Roman" pitchFamily="18" charset="0"/>
                <a:cs typeface="Times New Roman" pitchFamily="18" charset="0"/>
              </a:rPr>
              <a:t>Traditionally</a:t>
            </a:r>
            <a:r>
              <a:rPr lang="en-IN" sz="1600" dirty="0">
                <a:latin typeface="Times New Roman" pitchFamily="18" charset="0"/>
                <a:cs typeface="Times New Roman" pitchFamily="18" charset="0"/>
              </a:rPr>
              <a:t>, the most popular career choices for pharmacists have been in either the community practice setting, both independent and chain pharmacy, or in the hospital setting. As health care has advanced, so have career opportunities for pharmacists. Listed below are some of the many careers for doctor of pharmacy graduates of today. Many more career options are still out there, waiting for you to define them.</a:t>
            </a:r>
            <a:r>
              <a:rPr lang="en-IN" sz="1600" b="1" dirty="0">
                <a:latin typeface="Times New Roman" pitchFamily="18" charset="0"/>
                <a:cs typeface="Times New Roman" pitchFamily="18" charset="0"/>
              </a:rPr>
              <a:t> </a:t>
            </a:r>
            <a:endParaRPr lang="en-IN" sz="1600" dirty="0">
              <a:latin typeface="Times New Roman" pitchFamily="18" charset="0"/>
              <a:cs typeface="Times New Roman" pitchFamily="18" charset="0"/>
            </a:endParaRPr>
          </a:p>
        </p:txBody>
      </p:sp>
      <p:sp>
        <p:nvSpPr>
          <p:cNvPr id="5" name="Rectangle 4"/>
          <p:cNvSpPr/>
          <p:nvPr/>
        </p:nvSpPr>
        <p:spPr>
          <a:xfrm rot="16200000">
            <a:off x="-2945648" y="2951946"/>
            <a:ext cx="6858003" cy="954107"/>
          </a:xfrm>
          <a:prstGeom prst="rect">
            <a:avLst/>
          </a:prstGeom>
        </p:spPr>
        <p:txBody>
          <a:bodyPr wrap="square">
            <a:spAutoFit/>
          </a:bodyPr>
          <a:lstStyle/>
          <a:p>
            <a:pPr algn="ctr"/>
            <a:r>
              <a:rPr lang="en-IN" sz="2800" b="1" dirty="0">
                <a:solidFill>
                  <a:schemeClr val="accent3">
                    <a:lumMod val="50000"/>
                  </a:schemeClr>
                </a:solidFill>
              </a:rPr>
              <a:t>WHY CHOOSE A CAREER IN PHARMACY?</a:t>
            </a:r>
            <a:endParaRPr lang="en-IN" sz="2800" dirty="0">
              <a:solidFill>
                <a:schemeClr val="accent3">
                  <a:lumMod val="50000"/>
                </a:schemeClr>
              </a:solidFill>
            </a:endParaRPr>
          </a:p>
        </p:txBody>
      </p:sp>
    </p:spTree>
    <p:extLst>
      <p:ext uri="{BB962C8B-B14F-4D97-AF65-F5344CB8AC3E}">
        <p14:creationId xmlns:p14="http://schemas.microsoft.com/office/powerpoint/2010/main" xmlns="" val="1026192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21441"/>
            <a:ext cx="8172400" cy="461665"/>
          </a:xfrm>
          <a:prstGeom prst="rect">
            <a:avLst/>
          </a:prstGeom>
        </p:spPr>
        <p:txBody>
          <a:bodyPr wrap="square">
            <a:spAutoFit/>
          </a:bodyPr>
          <a:lstStyle/>
          <a:p>
            <a:pPr algn="ctr"/>
            <a:r>
              <a:rPr lang="en-IN" sz="2400" b="1" u="sng" dirty="0">
                <a:solidFill>
                  <a:srgbClr val="7030A0"/>
                </a:solidFill>
                <a:latin typeface="Courier New" pitchFamily="49" charset="0"/>
                <a:cs typeface="Courier New" pitchFamily="49" charset="0"/>
              </a:rPr>
              <a:t>Reasons for Choosing Pharmacy as a Career</a:t>
            </a:r>
            <a:endParaRPr lang="en-IN" sz="2400" dirty="0">
              <a:solidFill>
                <a:srgbClr val="7030A0"/>
              </a:solidFill>
              <a:latin typeface="Courier New" pitchFamily="49" charset="0"/>
              <a:cs typeface="Courier New" pitchFamily="49" charset="0"/>
            </a:endParaRPr>
          </a:p>
        </p:txBody>
      </p:sp>
      <p:sp>
        <p:nvSpPr>
          <p:cNvPr id="5" name="Rectangle 4"/>
          <p:cNvSpPr/>
          <p:nvPr/>
        </p:nvSpPr>
        <p:spPr>
          <a:xfrm>
            <a:off x="971600" y="692696"/>
            <a:ext cx="8172400" cy="5909310"/>
          </a:xfrm>
          <a:prstGeom prst="rect">
            <a:avLst/>
          </a:prstGeom>
        </p:spPr>
        <p:txBody>
          <a:bodyPr wrap="square">
            <a:spAutoFit/>
          </a:bodyPr>
          <a:lstStyle/>
          <a:p>
            <a:pPr algn="just">
              <a:lnSpc>
                <a:spcPct val="150000"/>
              </a:lnSpc>
            </a:pPr>
            <a:r>
              <a:rPr lang="en-IN" b="1" dirty="0">
                <a:latin typeface="Times New Roman" pitchFamily="18" charset="0"/>
                <a:cs typeface="Times New Roman" pitchFamily="18" charset="0"/>
              </a:rPr>
              <a:t>Hospital Pharmacy:</a:t>
            </a:r>
            <a:r>
              <a:rPr lang="en-IN" dirty="0">
                <a:latin typeface="Times New Roman" pitchFamily="18" charset="0"/>
                <a:cs typeface="Times New Roman" pitchFamily="18" charset="0"/>
              </a:rPr>
              <a:t> Professionals who wish to be associated with hospitals can go for hospital pharmacy. Here they work as the essential part of clinical ward and provide doctors and nurses with effective advice on medicine</a:t>
            </a:r>
            <a:r>
              <a:rPr lang="en-IN" dirty="0" smtClean="0">
                <a:latin typeface="Times New Roman" pitchFamily="18" charset="0"/>
                <a:cs typeface="Times New Roman" pitchFamily="18" charset="0"/>
              </a:rPr>
              <a:t>.</a:t>
            </a:r>
          </a:p>
          <a:p>
            <a:pPr algn="just">
              <a:lnSpc>
                <a:spcPct val="150000"/>
              </a:lnSpc>
            </a:pPr>
            <a:r>
              <a:rPr lang="en-IN" dirty="0">
                <a:latin typeface="Times New Roman" pitchFamily="18" charset="0"/>
                <a:cs typeface="Times New Roman" pitchFamily="18" charset="0"/>
              </a:rPr>
              <a:t/>
            </a:r>
            <a:br>
              <a:rPr lang="en-IN" dirty="0">
                <a:latin typeface="Times New Roman" pitchFamily="18" charset="0"/>
                <a:cs typeface="Times New Roman" pitchFamily="18" charset="0"/>
              </a:rPr>
            </a:br>
            <a:r>
              <a:rPr lang="en-IN" b="1" dirty="0">
                <a:latin typeface="Times New Roman" pitchFamily="18" charset="0"/>
                <a:cs typeface="Times New Roman" pitchFamily="18" charset="0"/>
              </a:rPr>
              <a:t>Industrial Pharmacy:</a:t>
            </a:r>
            <a:r>
              <a:rPr lang="en-IN" dirty="0">
                <a:latin typeface="Times New Roman" pitchFamily="18" charset="0"/>
                <a:cs typeface="Times New Roman" pitchFamily="18" charset="0"/>
              </a:rPr>
              <a:t> A person with interest in research can go for industrial pharmacy that allows them to work with different pharmaceutical companies where their job is more like scientists. They can conduct various experiments and </a:t>
            </a:r>
            <a:r>
              <a:rPr lang="en-IN" dirty="0" err="1">
                <a:latin typeface="Times New Roman" pitchFamily="18" charset="0"/>
                <a:cs typeface="Times New Roman" pitchFamily="18" charset="0"/>
              </a:rPr>
              <a:t>analyze</a:t>
            </a:r>
            <a:r>
              <a:rPr lang="en-IN" dirty="0">
                <a:latin typeface="Times New Roman" pitchFamily="18" charset="0"/>
                <a:cs typeface="Times New Roman" pitchFamily="18" charset="0"/>
              </a:rPr>
              <a:t> the end results of the drugs and medicines</a:t>
            </a:r>
            <a:r>
              <a:rPr lang="en-IN" dirty="0" smtClean="0">
                <a:latin typeface="Times New Roman" pitchFamily="18" charset="0"/>
                <a:cs typeface="Times New Roman" pitchFamily="18" charset="0"/>
              </a:rPr>
              <a:t>.</a:t>
            </a:r>
          </a:p>
          <a:p>
            <a:pPr algn="just">
              <a:lnSpc>
                <a:spcPct val="150000"/>
              </a:lnSpc>
            </a:pPr>
            <a:r>
              <a:rPr lang="en-IN" dirty="0">
                <a:latin typeface="Times New Roman" pitchFamily="18" charset="0"/>
                <a:cs typeface="Times New Roman" pitchFamily="18" charset="0"/>
              </a:rPr>
              <a:t/>
            </a:r>
            <a:br>
              <a:rPr lang="en-IN" dirty="0">
                <a:latin typeface="Times New Roman" pitchFamily="18" charset="0"/>
                <a:cs typeface="Times New Roman" pitchFamily="18" charset="0"/>
              </a:rPr>
            </a:br>
            <a:r>
              <a:rPr lang="en-IN" b="1" dirty="0">
                <a:latin typeface="Times New Roman" pitchFamily="18" charset="0"/>
                <a:cs typeface="Times New Roman" pitchFamily="18" charset="0"/>
              </a:rPr>
              <a:t>Academic Pharmacy:</a:t>
            </a:r>
            <a:r>
              <a:rPr lang="en-IN" dirty="0">
                <a:latin typeface="Times New Roman" pitchFamily="18" charset="0"/>
                <a:cs typeface="Times New Roman" pitchFamily="18" charset="0"/>
              </a:rPr>
              <a:t> People who love to teach can go for academic pharmacy where they can combine teaching and researching and have great career with some good universities. It is a great opportunity to share and pass on your knowledge with willing </a:t>
            </a:r>
            <a:r>
              <a:rPr lang="en-IN" dirty="0" smtClean="0">
                <a:latin typeface="Times New Roman" pitchFamily="18" charset="0"/>
                <a:cs typeface="Times New Roman" pitchFamily="18" charset="0"/>
              </a:rPr>
              <a:t>students.</a:t>
            </a:r>
          </a:p>
          <a:p>
            <a:pPr algn="just">
              <a:lnSpc>
                <a:spcPct val="150000"/>
              </a:lnSpc>
            </a:pP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3688443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0"/>
            <a:ext cx="8100392" cy="6132448"/>
          </a:xfrm>
          <a:prstGeom prst="rect">
            <a:avLst/>
          </a:prstGeom>
        </p:spPr>
        <p:txBody>
          <a:bodyPr wrap="square">
            <a:spAutoFit/>
          </a:bodyPr>
          <a:lstStyle/>
          <a:p>
            <a:pPr algn="just">
              <a:lnSpc>
                <a:spcPct val="150000"/>
              </a:lnSpc>
              <a:spcAft>
                <a:spcPts val="600"/>
              </a:spcAft>
            </a:pPr>
            <a:r>
              <a:rPr lang="en-IN" sz="1700" b="1" dirty="0" smtClean="0">
                <a:latin typeface="Times New Roman" pitchFamily="18" charset="0"/>
                <a:cs typeface="Times New Roman" pitchFamily="18" charset="0"/>
              </a:rPr>
              <a:t>Retail </a:t>
            </a:r>
            <a:r>
              <a:rPr lang="en-IN" sz="1700" b="1" dirty="0">
                <a:latin typeface="Times New Roman" pitchFamily="18" charset="0"/>
                <a:cs typeface="Times New Roman" pitchFamily="18" charset="0"/>
              </a:rPr>
              <a:t>Pharmacy:</a:t>
            </a:r>
            <a:r>
              <a:rPr lang="en-IN" sz="1700" dirty="0">
                <a:latin typeface="Times New Roman" pitchFamily="18" charset="0"/>
                <a:cs typeface="Times New Roman" pitchFamily="18" charset="0"/>
              </a:rPr>
              <a:t> People interested in private stores can go for retail stores where they can work as authorized distributors of medicine once they get the license for it. Basically, it is like a shop where people will come and buy whatever medicines they need</a:t>
            </a:r>
            <a:r>
              <a:rPr lang="en-IN" sz="1700" dirty="0" smtClean="0">
                <a:latin typeface="Times New Roman" pitchFamily="18" charset="0"/>
                <a:cs typeface="Times New Roman" pitchFamily="18" charset="0"/>
              </a:rPr>
              <a:t>.</a:t>
            </a:r>
          </a:p>
          <a:p>
            <a:pPr algn="just">
              <a:lnSpc>
                <a:spcPct val="150000"/>
              </a:lnSpc>
              <a:spcAft>
                <a:spcPts val="600"/>
              </a:spcAft>
            </a:pPr>
            <a:r>
              <a:rPr lang="en-IN" sz="1700" b="1" dirty="0" smtClean="0">
                <a:latin typeface="Times New Roman" pitchFamily="18" charset="0"/>
                <a:cs typeface="Times New Roman" pitchFamily="18" charset="0"/>
              </a:rPr>
              <a:t>Community </a:t>
            </a:r>
            <a:r>
              <a:rPr lang="en-IN" sz="1700" b="1" dirty="0">
                <a:latin typeface="Times New Roman" pitchFamily="18" charset="0"/>
                <a:cs typeface="Times New Roman" pitchFamily="18" charset="0"/>
              </a:rPr>
              <a:t>Pharmacy:</a:t>
            </a:r>
            <a:r>
              <a:rPr lang="en-IN" sz="1700" dirty="0">
                <a:latin typeface="Times New Roman" pitchFamily="18" charset="0"/>
                <a:cs typeface="Times New Roman" pitchFamily="18" charset="0"/>
              </a:rPr>
              <a:t> Those who are interested in primary health care can go for community pharmacy where their role is to use and apply their knowledge, skills, and expertise for the effective implementation of the primary health care. They make sure that health care professionals make the right, safe and appropriate use of available medicines. </a:t>
            </a:r>
            <a:endParaRPr lang="en-IN" sz="1700" dirty="0" smtClean="0">
              <a:latin typeface="Times New Roman" pitchFamily="18" charset="0"/>
              <a:cs typeface="Times New Roman" pitchFamily="18" charset="0"/>
            </a:endParaRPr>
          </a:p>
          <a:p>
            <a:pPr algn="just">
              <a:lnSpc>
                <a:spcPct val="150000"/>
              </a:lnSpc>
              <a:spcAft>
                <a:spcPts val="600"/>
              </a:spcAft>
            </a:pPr>
            <a:r>
              <a:rPr lang="en-IN" sz="1700" b="1" dirty="0" smtClean="0">
                <a:latin typeface="Times New Roman" pitchFamily="18" charset="0"/>
                <a:cs typeface="Times New Roman" pitchFamily="18" charset="0"/>
              </a:rPr>
              <a:t>Regulatory </a:t>
            </a:r>
            <a:r>
              <a:rPr lang="en-IN" sz="1700" b="1" dirty="0">
                <a:latin typeface="Times New Roman" pitchFamily="18" charset="0"/>
                <a:cs typeface="Times New Roman" pitchFamily="18" charset="0"/>
              </a:rPr>
              <a:t>Pharmacy:</a:t>
            </a:r>
            <a:r>
              <a:rPr lang="en-IN" sz="1700" dirty="0">
                <a:latin typeface="Times New Roman" pitchFamily="18" charset="0"/>
                <a:cs typeface="Times New Roman" pitchFamily="18" charset="0"/>
              </a:rPr>
              <a:t> Those who are interested in working on the policy levels can go for regulatory pharmacy. Here, the professionals work with government bodies to protect and improve the public health. They make sure that the drugs manufactured by the companies are safe and before they are marketed to the public.</a:t>
            </a:r>
            <a:br>
              <a:rPr lang="en-IN" sz="1700" dirty="0">
                <a:latin typeface="Times New Roman" pitchFamily="18" charset="0"/>
                <a:cs typeface="Times New Roman" pitchFamily="18" charset="0"/>
              </a:rPr>
            </a:br>
            <a:r>
              <a:rPr lang="en-IN" sz="1700" b="1" dirty="0" smtClean="0">
                <a:latin typeface="Times New Roman" pitchFamily="18" charset="0"/>
                <a:cs typeface="Times New Roman" pitchFamily="18" charset="0"/>
              </a:rPr>
              <a:t>Veterinary </a:t>
            </a:r>
            <a:r>
              <a:rPr lang="en-IN" sz="1700" b="1" dirty="0">
                <a:latin typeface="Times New Roman" pitchFamily="18" charset="0"/>
                <a:cs typeface="Times New Roman" pitchFamily="18" charset="0"/>
              </a:rPr>
              <a:t>Pharmacy:</a:t>
            </a:r>
            <a:r>
              <a:rPr lang="en-IN" sz="1700" dirty="0">
                <a:latin typeface="Times New Roman" pitchFamily="18" charset="0"/>
                <a:cs typeface="Times New Roman" pitchFamily="18" charset="0"/>
              </a:rPr>
              <a:t> P</a:t>
            </a:r>
            <a:r>
              <a:rPr lang="en-IN" sz="1700" dirty="0" smtClean="0">
                <a:latin typeface="Times New Roman" pitchFamily="18" charset="0"/>
                <a:cs typeface="Times New Roman" pitchFamily="18" charset="0"/>
              </a:rPr>
              <a:t>harmacy technicians having </a:t>
            </a:r>
            <a:r>
              <a:rPr lang="en-IN" sz="1700" dirty="0">
                <a:latin typeface="Times New Roman" pitchFamily="18" charset="0"/>
                <a:cs typeface="Times New Roman" pitchFamily="18" charset="0"/>
              </a:rPr>
              <a:t>passion for animal health can try veterinary pharmacy. They deal with medicines and drugs manufactured, marketed and dispensed by veterinary doctors. In rural settings they help farming industry by providing right medication to livestock. </a:t>
            </a:r>
          </a:p>
        </p:txBody>
      </p:sp>
    </p:spTree>
    <p:extLst>
      <p:ext uri="{BB962C8B-B14F-4D97-AF65-F5344CB8AC3E}">
        <p14:creationId xmlns:p14="http://schemas.microsoft.com/office/powerpoint/2010/main" xmlns="" val="5098245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180</TotalTime>
  <Words>3335</Words>
  <Application>Microsoft Office PowerPoint</Application>
  <PresentationFormat>On-screen Show (4:3)</PresentationFormat>
  <Paragraphs>261</Paragraphs>
  <Slides>52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Solstice</vt:lpstr>
      <vt:lpstr>Photo Editor Photo</vt:lpstr>
      <vt:lpstr>Future Prospects in Pharmacy</vt:lpstr>
      <vt:lpstr> What is Pharmacy?</vt:lpstr>
      <vt:lpstr>Slide 3</vt:lpstr>
      <vt:lpstr>Slide 4</vt:lpstr>
      <vt:lpstr>Slide 5</vt:lpstr>
      <vt:lpstr>Why Pharmacy?</vt:lpstr>
      <vt:lpstr>Slide 7</vt:lpstr>
      <vt:lpstr>Slide 8</vt:lpstr>
      <vt:lpstr>Slide 9</vt:lpstr>
      <vt:lpstr>Eligibility</vt:lpstr>
      <vt:lpstr>Courses Offered…</vt:lpstr>
      <vt:lpstr>Goals of Pharmaceutical Care</vt:lpstr>
      <vt:lpstr>What Do Pharmacists Do?</vt:lpstr>
      <vt:lpstr>Slide 14</vt:lpstr>
      <vt:lpstr>Shortage of Pharmacists</vt:lpstr>
      <vt:lpstr>JOB OUTLOOK</vt:lpstr>
      <vt:lpstr>10 Reasons to choose the Pharmacy…</vt:lpstr>
      <vt:lpstr>Should YOU Be a Pharmacist? </vt:lpstr>
      <vt:lpstr>An overview of Indian Pharmaceutical Industry</vt:lpstr>
      <vt:lpstr>An overview of Indian Pharmaceutical Industry</vt:lpstr>
      <vt:lpstr>Pharmacy Career Options</vt:lpstr>
      <vt:lpstr>Manufacturing</vt:lpstr>
      <vt:lpstr>Practicing Pharmacist</vt:lpstr>
      <vt:lpstr>Medical Transcription</vt:lpstr>
      <vt:lpstr>Teaching as a career</vt:lpstr>
      <vt:lpstr>Sales and Marketing</vt:lpstr>
      <vt:lpstr>Clinical Research</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Other Careers</vt:lpstr>
      <vt:lpstr>Other Careers (Cont…)</vt:lpstr>
      <vt:lpstr>Apart from the areas mentioned, some Pharmacists also work as…………..</vt:lpstr>
      <vt:lpstr>Slide 46</vt:lpstr>
      <vt:lpstr>Slide 47</vt:lpstr>
      <vt:lpstr>Slide 48</vt:lpstr>
      <vt:lpstr>Slide 49</vt:lpstr>
      <vt:lpstr>Slide 50</vt:lpstr>
      <vt:lpstr>BEST OF LUCK</vt:lpstr>
      <vt:lpstr>M.A.M.COLLEGE OF PHARMACY</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Prospects in Pharmacy</dc:title>
  <dc:creator>Deepak</dc:creator>
  <cp:lastModifiedBy>PRASAD</cp:lastModifiedBy>
  <cp:revision>28</cp:revision>
  <dcterms:created xsi:type="dcterms:W3CDTF">2010-10-22T05:50:36Z</dcterms:created>
  <dcterms:modified xsi:type="dcterms:W3CDTF">2014-10-09T11:04:39Z</dcterms:modified>
</cp:coreProperties>
</file>